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rimo Bold" charset="1" panose="020B0704020202020204"/>
      <p:regular r:id="rId19"/>
    </p:embeddedFont>
    <p:embeddedFont>
      <p:font typeface="Bitter" charset="1" panose="02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notesSlides/notesSlide7.xml" Type="http://schemas.openxmlformats.org/officeDocument/2006/relationships/notesSlide"/><Relationship Id="rId27" Target="notesSlides/notesSlide8.xml" Type="http://schemas.openxmlformats.org/officeDocument/2006/relationships/notesSlide"/><Relationship Id="rId28" Target="notesSlides/notesSlide9.xml" Type="http://schemas.openxmlformats.org/officeDocument/2006/relationships/notesSlide"/><Relationship Id="rId29" Target="notesSlides/notesSlide10.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notesSlides/notesSlide10.xml" Type="http://schemas.openxmlformats.org/officeDocument/2006/relationships/notesSlid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2410717"/>
            <a:ext cx="9445526" cy="2715071"/>
          </a:xfrm>
          <a:prstGeom prst="rect">
            <a:avLst/>
          </a:prstGeom>
        </p:spPr>
        <p:txBody>
          <a:bodyPr anchor="t" rtlCol="false" tIns="0" lIns="0" bIns="0" rIns="0">
            <a:spAutoFit/>
          </a:bodyPr>
          <a:lstStyle/>
          <a:p>
            <a:pPr algn="l">
              <a:lnSpc>
                <a:spcPts val="6937"/>
              </a:lnSpc>
            </a:pPr>
            <a:r>
              <a:rPr lang="en-US" sz="5562" b="true">
                <a:solidFill>
                  <a:srgbClr val="E1E5CD"/>
                </a:solidFill>
                <a:latin typeface="Arimo Bold"/>
                <a:ea typeface="Arimo Bold"/>
                <a:cs typeface="Arimo Bold"/>
                <a:sym typeface="Arimo Bold"/>
              </a:rPr>
              <a:t>Phishing Awareness Training: Safeguarding Your Digital Life</a:t>
            </a:r>
          </a:p>
        </p:txBody>
      </p:sp>
      <p:sp>
        <p:nvSpPr>
          <p:cNvPr name="TextBox 9" id="9"/>
          <p:cNvSpPr txBox="true"/>
          <p:nvPr/>
        </p:nvSpPr>
        <p:spPr>
          <a:xfrm rot="0">
            <a:off x="7850237" y="5455741"/>
            <a:ext cx="9445526" cy="2363391"/>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Phishing is the leading cause of cyberattacks globally, with 90% of all cyberattacks starting with a phishing email. Business Email Compromise (BEC) scams alone cost businesses billions each year. This training will equip you with the knowledge to recognize and avoid these threats.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p:spPr>
        </p:sp>
      </p:grpSp>
      <p:grpSp>
        <p:nvGrpSpPr>
          <p:cNvPr name="Group 6" id="6"/>
          <p:cNvGrpSpPr>
            <a:grpSpLocks noChangeAspect="true"/>
          </p:cNvGrpSpPr>
          <p:nvPr/>
        </p:nvGrpSpPr>
        <p:grpSpPr>
          <a:xfrm rot="0">
            <a:off x="6861572" y="3201292"/>
            <a:ext cx="4564856" cy="4564856"/>
            <a:chOff x="0" y="0"/>
            <a:chExt cx="6086475" cy="6086475"/>
          </a:xfrm>
        </p:grpSpPr>
        <p:sp>
          <p:nvSpPr>
            <p:cNvPr name="Freeform 7" id="7" descr="preencoded.png"/>
            <p:cNvSpPr/>
            <p:nvPr/>
          </p:nvSpPr>
          <p:spPr>
            <a:xfrm flipH="false" flipV="false" rot="0">
              <a:off x="0" y="0"/>
              <a:ext cx="6086475" cy="6086475"/>
            </a:xfrm>
            <a:custGeom>
              <a:avLst/>
              <a:gdLst/>
              <a:ahLst/>
              <a:cxnLst/>
              <a:rect r="r" b="b" t="t" l="l"/>
              <a:pathLst>
                <a:path h="6086475" w="6086475">
                  <a:moveTo>
                    <a:pt x="0" y="0"/>
                  </a:moveTo>
                  <a:lnTo>
                    <a:pt x="6086475" y="0"/>
                  </a:lnTo>
                  <a:lnTo>
                    <a:pt x="6086475" y="6086475"/>
                  </a:lnTo>
                  <a:lnTo>
                    <a:pt x="0" y="6086475"/>
                  </a:lnTo>
                  <a:lnTo>
                    <a:pt x="0" y="0"/>
                  </a:lnTo>
                  <a:close/>
                </a:path>
              </a:pathLst>
            </a:custGeom>
            <a:blipFill>
              <a:blip r:embed="rId3"/>
              <a:stretch>
                <a:fillRect l="0" t="0" r="0" b="0"/>
              </a:stretch>
            </a:blipFill>
          </p:spPr>
        </p:sp>
      </p:grpSp>
      <p:grpSp>
        <p:nvGrpSpPr>
          <p:cNvPr name="Group 8" id="8"/>
          <p:cNvGrpSpPr/>
          <p:nvPr/>
        </p:nvGrpSpPr>
        <p:grpSpPr>
          <a:xfrm rot="0">
            <a:off x="7236173" y="3575894"/>
            <a:ext cx="708720" cy="708720"/>
            <a:chOff x="0" y="0"/>
            <a:chExt cx="944960" cy="944960"/>
          </a:xfrm>
        </p:grpSpPr>
        <p:sp>
          <p:nvSpPr>
            <p:cNvPr name="Freeform 9" id="9"/>
            <p:cNvSpPr/>
            <p:nvPr/>
          </p:nvSpPr>
          <p:spPr>
            <a:xfrm flipH="false" flipV="false" rot="0">
              <a:off x="0" y="0"/>
              <a:ext cx="944880" cy="944880"/>
            </a:xfrm>
            <a:custGeom>
              <a:avLst/>
              <a:gdLst/>
              <a:ahLst/>
              <a:cxnLst/>
              <a:rect r="r" b="b" t="t" l="l"/>
              <a:pathLst>
                <a:path h="944880" w="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3B3C3E"/>
            </a:solidFill>
          </p:spPr>
        </p:sp>
      </p:grpSp>
      <p:grpSp>
        <p:nvGrpSpPr>
          <p:cNvPr name="Group 10" id="10"/>
          <p:cNvGrpSpPr>
            <a:grpSpLocks noChangeAspect="true"/>
          </p:cNvGrpSpPr>
          <p:nvPr/>
        </p:nvGrpSpPr>
        <p:grpSpPr>
          <a:xfrm rot="0">
            <a:off x="7430989" y="3730824"/>
            <a:ext cx="318939" cy="398710"/>
            <a:chOff x="0" y="0"/>
            <a:chExt cx="425252" cy="531613"/>
          </a:xfrm>
        </p:grpSpPr>
        <p:sp>
          <p:nvSpPr>
            <p:cNvPr name="Freeform 11" id="11" descr="preencoded.png"/>
            <p:cNvSpPr/>
            <p:nvPr/>
          </p:nvSpPr>
          <p:spPr>
            <a:xfrm flipH="false" flipV="false" rot="0">
              <a:off x="0" y="0"/>
              <a:ext cx="425196" cy="531622"/>
            </a:xfrm>
            <a:custGeom>
              <a:avLst/>
              <a:gdLst/>
              <a:ahLst/>
              <a:cxnLst/>
              <a:rect r="r" b="b" t="t" l="l"/>
              <a:pathLst>
                <a:path h="531622" w="425196">
                  <a:moveTo>
                    <a:pt x="0" y="0"/>
                  </a:moveTo>
                  <a:lnTo>
                    <a:pt x="425196" y="0"/>
                  </a:lnTo>
                  <a:lnTo>
                    <a:pt x="425196" y="531622"/>
                  </a:lnTo>
                  <a:lnTo>
                    <a:pt x="0" y="531622"/>
                  </a:lnTo>
                  <a:lnTo>
                    <a:pt x="0" y="0"/>
                  </a:lnTo>
                  <a:close/>
                </a:path>
              </a:pathLst>
            </a:custGeom>
            <a:blipFill>
              <a:blip r:embed="rId4"/>
              <a:stretch>
                <a:fillRect l="0" t="-904" r="-13" b="-902"/>
              </a:stretch>
            </a:blipFill>
          </p:spPr>
        </p:sp>
      </p:grpSp>
      <p:grpSp>
        <p:nvGrpSpPr>
          <p:cNvPr name="Group 12" id="12"/>
          <p:cNvGrpSpPr>
            <a:grpSpLocks noChangeAspect="true"/>
          </p:cNvGrpSpPr>
          <p:nvPr/>
        </p:nvGrpSpPr>
        <p:grpSpPr>
          <a:xfrm rot="0">
            <a:off x="6861572" y="3201292"/>
            <a:ext cx="4564856" cy="4564856"/>
            <a:chOff x="0" y="0"/>
            <a:chExt cx="6086475" cy="6086475"/>
          </a:xfrm>
        </p:grpSpPr>
        <p:sp>
          <p:nvSpPr>
            <p:cNvPr name="Freeform 13" id="13" descr="preencoded.png"/>
            <p:cNvSpPr/>
            <p:nvPr/>
          </p:nvSpPr>
          <p:spPr>
            <a:xfrm flipH="false" flipV="false" rot="0">
              <a:off x="0" y="0"/>
              <a:ext cx="6086475" cy="6086475"/>
            </a:xfrm>
            <a:custGeom>
              <a:avLst/>
              <a:gdLst/>
              <a:ahLst/>
              <a:cxnLst/>
              <a:rect r="r" b="b" t="t" l="l"/>
              <a:pathLst>
                <a:path h="6086475" w="6086475">
                  <a:moveTo>
                    <a:pt x="0" y="0"/>
                  </a:moveTo>
                  <a:lnTo>
                    <a:pt x="6086475" y="0"/>
                  </a:lnTo>
                  <a:lnTo>
                    <a:pt x="6086475" y="6086475"/>
                  </a:lnTo>
                  <a:lnTo>
                    <a:pt x="0" y="6086475"/>
                  </a:lnTo>
                  <a:lnTo>
                    <a:pt x="0" y="0"/>
                  </a:lnTo>
                  <a:close/>
                </a:path>
              </a:pathLst>
            </a:custGeom>
            <a:blipFill>
              <a:blip r:embed="rId5"/>
              <a:stretch>
                <a:fillRect l="0" t="0" r="0" b="0"/>
              </a:stretch>
            </a:blipFill>
          </p:spPr>
        </p:sp>
      </p:grpSp>
      <p:grpSp>
        <p:nvGrpSpPr>
          <p:cNvPr name="Group 14" id="14"/>
          <p:cNvGrpSpPr/>
          <p:nvPr/>
        </p:nvGrpSpPr>
        <p:grpSpPr>
          <a:xfrm rot="0">
            <a:off x="10342960" y="3575894"/>
            <a:ext cx="708720" cy="708720"/>
            <a:chOff x="0" y="0"/>
            <a:chExt cx="944960" cy="944960"/>
          </a:xfrm>
        </p:grpSpPr>
        <p:sp>
          <p:nvSpPr>
            <p:cNvPr name="Freeform 15" id="15"/>
            <p:cNvSpPr/>
            <p:nvPr/>
          </p:nvSpPr>
          <p:spPr>
            <a:xfrm flipH="false" flipV="false" rot="0">
              <a:off x="0" y="0"/>
              <a:ext cx="944880" cy="944880"/>
            </a:xfrm>
            <a:custGeom>
              <a:avLst/>
              <a:gdLst/>
              <a:ahLst/>
              <a:cxnLst/>
              <a:rect r="r" b="b" t="t" l="l"/>
              <a:pathLst>
                <a:path h="944880" w="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3B3C3E"/>
            </a:solidFill>
          </p:spPr>
        </p:sp>
      </p:grpSp>
      <p:grpSp>
        <p:nvGrpSpPr>
          <p:cNvPr name="Group 16" id="16"/>
          <p:cNvGrpSpPr>
            <a:grpSpLocks noChangeAspect="true"/>
          </p:cNvGrpSpPr>
          <p:nvPr/>
        </p:nvGrpSpPr>
        <p:grpSpPr>
          <a:xfrm rot="0">
            <a:off x="10537775" y="3730824"/>
            <a:ext cx="318939" cy="398710"/>
            <a:chOff x="0" y="0"/>
            <a:chExt cx="425252" cy="531613"/>
          </a:xfrm>
        </p:grpSpPr>
        <p:sp>
          <p:nvSpPr>
            <p:cNvPr name="Freeform 17" id="17" descr="preencoded.png"/>
            <p:cNvSpPr/>
            <p:nvPr/>
          </p:nvSpPr>
          <p:spPr>
            <a:xfrm flipH="false" flipV="false" rot="0">
              <a:off x="0" y="0"/>
              <a:ext cx="425196" cy="531622"/>
            </a:xfrm>
            <a:custGeom>
              <a:avLst/>
              <a:gdLst/>
              <a:ahLst/>
              <a:cxnLst/>
              <a:rect r="r" b="b" t="t" l="l"/>
              <a:pathLst>
                <a:path h="531622" w="425196">
                  <a:moveTo>
                    <a:pt x="0" y="0"/>
                  </a:moveTo>
                  <a:lnTo>
                    <a:pt x="425196" y="0"/>
                  </a:lnTo>
                  <a:lnTo>
                    <a:pt x="425196" y="531622"/>
                  </a:lnTo>
                  <a:lnTo>
                    <a:pt x="0" y="531622"/>
                  </a:lnTo>
                  <a:lnTo>
                    <a:pt x="0" y="0"/>
                  </a:lnTo>
                  <a:close/>
                </a:path>
              </a:pathLst>
            </a:custGeom>
            <a:blipFill>
              <a:blip r:embed="rId6"/>
              <a:stretch>
                <a:fillRect l="0" t="-904" r="-13" b="-902"/>
              </a:stretch>
            </a:blipFill>
          </p:spPr>
        </p:sp>
      </p:grpSp>
      <p:grpSp>
        <p:nvGrpSpPr>
          <p:cNvPr name="Group 18" id="18"/>
          <p:cNvGrpSpPr>
            <a:grpSpLocks noChangeAspect="true"/>
          </p:cNvGrpSpPr>
          <p:nvPr/>
        </p:nvGrpSpPr>
        <p:grpSpPr>
          <a:xfrm rot="0">
            <a:off x="6861572" y="3201292"/>
            <a:ext cx="4564856" cy="4564856"/>
            <a:chOff x="0" y="0"/>
            <a:chExt cx="6086475" cy="6086475"/>
          </a:xfrm>
        </p:grpSpPr>
        <p:sp>
          <p:nvSpPr>
            <p:cNvPr name="Freeform 19" id="19" descr="preencoded.png"/>
            <p:cNvSpPr/>
            <p:nvPr/>
          </p:nvSpPr>
          <p:spPr>
            <a:xfrm flipH="false" flipV="false" rot="0">
              <a:off x="0" y="0"/>
              <a:ext cx="6086475" cy="6086475"/>
            </a:xfrm>
            <a:custGeom>
              <a:avLst/>
              <a:gdLst/>
              <a:ahLst/>
              <a:cxnLst/>
              <a:rect r="r" b="b" t="t" l="l"/>
              <a:pathLst>
                <a:path h="6086475" w="6086475">
                  <a:moveTo>
                    <a:pt x="0" y="0"/>
                  </a:moveTo>
                  <a:lnTo>
                    <a:pt x="6086475" y="0"/>
                  </a:lnTo>
                  <a:lnTo>
                    <a:pt x="6086475" y="6086475"/>
                  </a:lnTo>
                  <a:lnTo>
                    <a:pt x="0" y="6086475"/>
                  </a:lnTo>
                  <a:lnTo>
                    <a:pt x="0" y="0"/>
                  </a:lnTo>
                  <a:close/>
                </a:path>
              </a:pathLst>
            </a:custGeom>
            <a:blipFill>
              <a:blip r:embed="rId7"/>
              <a:stretch>
                <a:fillRect l="0" t="0" r="0" b="0"/>
              </a:stretch>
            </a:blipFill>
          </p:spPr>
        </p:sp>
      </p:grpSp>
      <p:grpSp>
        <p:nvGrpSpPr>
          <p:cNvPr name="Group 20" id="20"/>
          <p:cNvGrpSpPr/>
          <p:nvPr/>
        </p:nvGrpSpPr>
        <p:grpSpPr>
          <a:xfrm rot="0">
            <a:off x="10342960" y="6682680"/>
            <a:ext cx="708720" cy="708720"/>
            <a:chOff x="0" y="0"/>
            <a:chExt cx="944960" cy="944960"/>
          </a:xfrm>
        </p:grpSpPr>
        <p:sp>
          <p:nvSpPr>
            <p:cNvPr name="Freeform 21" id="21"/>
            <p:cNvSpPr/>
            <p:nvPr/>
          </p:nvSpPr>
          <p:spPr>
            <a:xfrm flipH="false" flipV="false" rot="0">
              <a:off x="0" y="0"/>
              <a:ext cx="944880" cy="944880"/>
            </a:xfrm>
            <a:custGeom>
              <a:avLst/>
              <a:gdLst/>
              <a:ahLst/>
              <a:cxnLst/>
              <a:rect r="r" b="b" t="t" l="l"/>
              <a:pathLst>
                <a:path h="944880" w="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3B3C3E"/>
            </a:solidFill>
          </p:spPr>
        </p:sp>
      </p:grpSp>
      <p:grpSp>
        <p:nvGrpSpPr>
          <p:cNvPr name="Group 22" id="22"/>
          <p:cNvGrpSpPr>
            <a:grpSpLocks noChangeAspect="true"/>
          </p:cNvGrpSpPr>
          <p:nvPr/>
        </p:nvGrpSpPr>
        <p:grpSpPr>
          <a:xfrm rot="0">
            <a:off x="10537775" y="6837610"/>
            <a:ext cx="318939" cy="398710"/>
            <a:chOff x="0" y="0"/>
            <a:chExt cx="425252" cy="531613"/>
          </a:xfrm>
        </p:grpSpPr>
        <p:sp>
          <p:nvSpPr>
            <p:cNvPr name="Freeform 23" id="23" descr="preencoded.png"/>
            <p:cNvSpPr/>
            <p:nvPr/>
          </p:nvSpPr>
          <p:spPr>
            <a:xfrm flipH="false" flipV="false" rot="0">
              <a:off x="0" y="0"/>
              <a:ext cx="425196" cy="531622"/>
            </a:xfrm>
            <a:custGeom>
              <a:avLst/>
              <a:gdLst/>
              <a:ahLst/>
              <a:cxnLst/>
              <a:rect r="r" b="b" t="t" l="l"/>
              <a:pathLst>
                <a:path h="531622" w="425196">
                  <a:moveTo>
                    <a:pt x="0" y="0"/>
                  </a:moveTo>
                  <a:lnTo>
                    <a:pt x="425196" y="0"/>
                  </a:lnTo>
                  <a:lnTo>
                    <a:pt x="425196" y="531622"/>
                  </a:lnTo>
                  <a:lnTo>
                    <a:pt x="0" y="531622"/>
                  </a:lnTo>
                  <a:lnTo>
                    <a:pt x="0" y="0"/>
                  </a:lnTo>
                  <a:close/>
                </a:path>
              </a:pathLst>
            </a:custGeom>
            <a:blipFill>
              <a:blip r:embed="rId8"/>
              <a:stretch>
                <a:fillRect l="0" t="-904" r="-13" b="-902"/>
              </a:stretch>
            </a:blipFill>
          </p:spPr>
        </p:sp>
      </p:grpSp>
      <p:grpSp>
        <p:nvGrpSpPr>
          <p:cNvPr name="Group 24" id="24"/>
          <p:cNvGrpSpPr>
            <a:grpSpLocks noChangeAspect="true"/>
          </p:cNvGrpSpPr>
          <p:nvPr/>
        </p:nvGrpSpPr>
        <p:grpSpPr>
          <a:xfrm rot="0">
            <a:off x="6861572" y="3201292"/>
            <a:ext cx="4564856" cy="4564856"/>
            <a:chOff x="0" y="0"/>
            <a:chExt cx="6086475" cy="6086475"/>
          </a:xfrm>
        </p:grpSpPr>
        <p:sp>
          <p:nvSpPr>
            <p:cNvPr name="Freeform 25" id="25" descr="preencoded.png"/>
            <p:cNvSpPr/>
            <p:nvPr/>
          </p:nvSpPr>
          <p:spPr>
            <a:xfrm flipH="false" flipV="false" rot="0">
              <a:off x="0" y="0"/>
              <a:ext cx="6086475" cy="6086475"/>
            </a:xfrm>
            <a:custGeom>
              <a:avLst/>
              <a:gdLst/>
              <a:ahLst/>
              <a:cxnLst/>
              <a:rect r="r" b="b" t="t" l="l"/>
              <a:pathLst>
                <a:path h="6086475" w="6086475">
                  <a:moveTo>
                    <a:pt x="0" y="0"/>
                  </a:moveTo>
                  <a:lnTo>
                    <a:pt x="6086475" y="0"/>
                  </a:lnTo>
                  <a:lnTo>
                    <a:pt x="6086475" y="6086475"/>
                  </a:lnTo>
                  <a:lnTo>
                    <a:pt x="0" y="6086475"/>
                  </a:lnTo>
                  <a:lnTo>
                    <a:pt x="0" y="0"/>
                  </a:lnTo>
                  <a:close/>
                </a:path>
              </a:pathLst>
            </a:custGeom>
            <a:blipFill>
              <a:blip r:embed="rId9"/>
              <a:stretch>
                <a:fillRect l="0" t="0" r="0" b="0"/>
              </a:stretch>
            </a:blipFill>
          </p:spPr>
        </p:sp>
      </p:grpSp>
      <p:grpSp>
        <p:nvGrpSpPr>
          <p:cNvPr name="Group 26" id="26"/>
          <p:cNvGrpSpPr/>
          <p:nvPr/>
        </p:nvGrpSpPr>
        <p:grpSpPr>
          <a:xfrm rot="0">
            <a:off x="7236173" y="6682680"/>
            <a:ext cx="708720" cy="708720"/>
            <a:chOff x="0" y="0"/>
            <a:chExt cx="944960" cy="944960"/>
          </a:xfrm>
        </p:grpSpPr>
        <p:sp>
          <p:nvSpPr>
            <p:cNvPr name="Freeform 27" id="27"/>
            <p:cNvSpPr/>
            <p:nvPr/>
          </p:nvSpPr>
          <p:spPr>
            <a:xfrm flipH="false" flipV="false" rot="0">
              <a:off x="0" y="0"/>
              <a:ext cx="944880" cy="944880"/>
            </a:xfrm>
            <a:custGeom>
              <a:avLst/>
              <a:gdLst/>
              <a:ahLst/>
              <a:cxnLst/>
              <a:rect r="r" b="b" t="t" l="l"/>
              <a:pathLst>
                <a:path h="944880" w="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3B3C3E"/>
            </a:solidFill>
          </p:spPr>
        </p:sp>
      </p:grpSp>
      <p:sp>
        <p:nvSpPr>
          <p:cNvPr name="Freeform 28" id="28"/>
          <p:cNvSpPr/>
          <p:nvPr/>
        </p:nvSpPr>
        <p:spPr>
          <a:xfrm flipH="false" flipV="false" rot="0">
            <a:off x="7377192" y="6777484"/>
            <a:ext cx="372736" cy="483811"/>
          </a:xfrm>
          <a:custGeom>
            <a:avLst/>
            <a:gdLst/>
            <a:ahLst/>
            <a:cxnLst/>
            <a:rect r="r" b="b" t="t" l="l"/>
            <a:pathLst>
              <a:path h="483811" w="372736">
                <a:moveTo>
                  <a:pt x="0" y="0"/>
                </a:moveTo>
                <a:lnTo>
                  <a:pt x="372735" y="0"/>
                </a:lnTo>
                <a:lnTo>
                  <a:pt x="372735" y="483812"/>
                </a:lnTo>
                <a:lnTo>
                  <a:pt x="0" y="4838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9" id="29"/>
          <p:cNvSpPr txBox="true"/>
          <p:nvPr/>
        </p:nvSpPr>
        <p:spPr>
          <a:xfrm rot="0">
            <a:off x="992238" y="1691134"/>
            <a:ext cx="12301984" cy="943124"/>
          </a:xfrm>
          <a:prstGeom prst="rect">
            <a:avLst/>
          </a:prstGeom>
        </p:spPr>
        <p:txBody>
          <a:bodyPr anchor="t" rtlCol="false" tIns="0" lIns="0" bIns="0" rIns="0">
            <a:spAutoFit/>
          </a:bodyPr>
          <a:lstStyle/>
          <a:p>
            <a:pPr algn="l">
              <a:lnSpc>
                <a:spcPts val="6937"/>
              </a:lnSpc>
            </a:pPr>
            <a:r>
              <a:rPr lang="en-US" sz="5562" b="true">
                <a:solidFill>
                  <a:srgbClr val="E1E5CD"/>
                </a:solidFill>
                <a:latin typeface="Arimo Bold"/>
                <a:ea typeface="Arimo Bold"/>
                <a:cs typeface="Arimo Bold"/>
                <a:sym typeface="Arimo Bold"/>
              </a:rPr>
              <a:t>Conclusion: Your Role in Cybersecurity</a:t>
            </a:r>
          </a:p>
        </p:txBody>
      </p:sp>
      <p:sp>
        <p:nvSpPr>
          <p:cNvPr name="TextBox 30" id="30"/>
          <p:cNvSpPr txBox="true"/>
          <p:nvPr/>
        </p:nvSpPr>
        <p:spPr>
          <a:xfrm rot="0">
            <a:off x="2892326" y="3437930"/>
            <a:ext cx="3544044" cy="481012"/>
          </a:xfrm>
          <a:prstGeom prst="rect">
            <a:avLst/>
          </a:prstGeom>
        </p:spPr>
        <p:txBody>
          <a:bodyPr anchor="t" rtlCol="false" tIns="0" lIns="0" bIns="0" rIns="0">
            <a:spAutoFit/>
          </a:bodyPr>
          <a:lstStyle/>
          <a:p>
            <a:pPr algn="r">
              <a:lnSpc>
                <a:spcPts val="3437"/>
              </a:lnSpc>
            </a:pPr>
            <a:r>
              <a:rPr lang="en-US" sz="2750" b="true">
                <a:solidFill>
                  <a:srgbClr val="C2C4B5"/>
                </a:solidFill>
                <a:latin typeface="Arimo Bold"/>
                <a:ea typeface="Arimo Bold"/>
                <a:cs typeface="Arimo Bold"/>
                <a:sym typeface="Arimo Bold"/>
              </a:rPr>
              <a:t>Vigilance is Key</a:t>
            </a:r>
          </a:p>
        </p:txBody>
      </p:sp>
      <p:sp>
        <p:nvSpPr>
          <p:cNvPr name="TextBox 31" id="31"/>
          <p:cNvSpPr txBox="true"/>
          <p:nvPr/>
        </p:nvSpPr>
        <p:spPr>
          <a:xfrm rot="0">
            <a:off x="992238" y="3993802"/>
            <a:ext cx="5444132" cy="1002506"/>
          </a:xfrm>
          <a:prstGeom prst="rect">
            <a:avLst/>
          </a:prstGeom>
        </p:spPr>
        <p:txBody>
          <a:bodyPr anchor="t" rtlCol="false" tIns="0" lIns="0" bIns="0" rIns="0">
            <a:spAutoFit/>
          </a:bodyPr>
          <a:lstStyle/>
          <a:p>
            <a:pPr algn="r">
              <a:lnSpc>
                <a:spcPts val="3562"/>
              </a:lnSpc>
            </a:pPr>
            <a:r>
              <a:rPr lang="en-US" sz="2187">
                <a:solidFill>
                  <a:srgbClr val="C2C4B5"/>
                </a:solidFill>
                <a:latin typeface="Bitter"/>
                <a:ea typeface="Bitter"/>
                <a:cs typeface="Bitter"/>
                <a:sym typeface="Bitter"/>
              </a:rPr>
              <a:t>Phishing attacks are sophisticated and constantly evolving.</a:t>
            </a:r>
          </a:p>
        </p:txBody>
      </p:sp>
      <p:sp>
        <p:nvSpPr>
          <p:cNvPr name="TextBox 32" id="32"/>
          <p:cNvSpPr txBox="true"/>
          <p:nvPr/>
        </p:nvSpPr>
        <p:spPr>
          <a:xfrm rot="0">
            <a:off x="11851630" y="3437930"/>
            <a:ext cx="5233839" cy="481012"/>
          </a:xfrm>
          <a:prstGeom prst="rect">
            <a:avLst/>
          </a:prstGeom>
        </p:spPr>
        <p:txBody>
          <a:bodyPr anchor="t" rtlCol="false" tIns="0" lIns="0" bIns="0" rIns="0">
            <a:spAutoFit/>
          </a:bodyPr>
          <a:lstStyle/>
          <a:p>
            <a:pPr algn="l">
              <a:lnSpc>
                <a:spcPts val="3437"/>
              </a:lnSpc>
            </a:pPr>
            <a:r>
              <a:rPr lang="en-US" sz="2750" b="true">
                <a:solidFill>
                  <a:srgbClr val="C2C4B5"/>
                </a:solidFill>
                <a:latin typeface="Arimo Bold"/>
                <a:ea typeface="Arimo Bold"/>
                <a:cs typeface="Arimo Bold"/>
                <a:sym typeface="Arimo Bold"/>
              </a:rPr>
              <a:t>You are the First Line of Defense</a:t>
            </a:r>
          </a:p>
        </p:txBody>
      </p:sp>
      <p:sp>
        <p:nvSpPr>
          <p:cNvPr name="TextBox 33" id="33"/>
          <p:cNvSpPr txBox="true"/>
          <p:nvPr/>
        </p:nvSpPr>
        <p:spPr>
          <a:xfrm rot="0">
            <a:off x="11851630" y="3993802"/>
            <a:ext cx="5444132" cy="1002506"/>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Your awareness protects company data and resources.</a:t>
            </a:r>
          </a:p>
        </p:txBody>
      </p:sp>
      <p:sp>
        <p:nvSpPr>
          <p:cNvPr name="TextBox 34" id="34"/>
          <p:cNvSpPr txBox="true"/>
          <p:nvPr/>
        </p:nvSpPr>
        <p:spPr>
          <a:xfrm rot="0">
            <a:off x="11851630" y="5932885"/>
            <a:ext cx="3544044" cy="481012"/>
          </a:xfrm>
          <a:prstGeom prst="rect">
            <a:avLst/>
          </a:prstGeom>
        </p:spPr>
        <p:txBody>
          <a:bodyPr anchor="t" rtlCol="false" tIns="0" lIns="0" bIns="0" rIns="0">
            <a:spAutoFit/>
          </a:bodyPr>
          <a:lstStyle/>
          <a:p>
            <a:pPr algn="l">
              <a:lnSpc>
                <a:spcPts val="3437"/>
              </a:lnSpc>
            </a:pPr>
            <a:r>
              <a:rPr lang="en-US" sz="2750" b="true">
                <a:solidFill>
                  <a:srgbClr val="C2C4B5"/>
                </a:solidFill>
                <a:latin typeface="Arimo Bold"/>
                <a:ea typeface="Arimo Bold"/>
                <a:cs typeface="Arimo Bold"/>
                <a:sym typeface="Arimo Bold"/>
              </a:rPr>
              <a:t>Stay Informed</a:t>
            </a:r>
          </a:p>
        </p:txBody>
      </p:sp>
      <p:sp>
        <p:nvSpPr>
          <p:cNvPr name="TextBox 35" id="35"/>
          <p:cNvSpPr txBox="true"/>
          <p:nvPr/>
        </p:nvSpPr>
        <p:spPr>
          <a:xfrm rot="0">
            <a:off x="11851630" y="6488757"/>
            <a:ext cx="5444132" cy="1002506"/>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Continuously update your knowledge on new threats.</a:t>
            </a:r>
          </a:p>
        </p:txBody>
      </p:sp>
      <p:sp>
        <p:nvSpPr>
          <p:cNvPr name="TextBox 36" id="36"/>
          <p:cNvSpPr txBox="true"/>
          <p:nvPr/>
        </p:nvSpPr>
        <p:spPr>
          <a:xfrm rot="0">
            <a:off x="2021086" y="5932885"/>
            <a:ext cx="4415284" cy="481012"/>
          </a:xfrm>
          <a:prstGeom prst="rect">
            <a:avLst/>
          </a:prstGeom>
        </p:spPr>
        <p:txBody>
          <a:bodyPr anchor="t" rtlCol="false" tIns="0" lIns="0" bIns="0" rIns="0">
            <a:spAutoFit/>
          </a:bodyPr>
          <a:lstStyle/>
          <a:p>
            <a:pPr algn="r">
              <a:lnSpc>
                <a:spcPts val="3437"/>
              </a:lnSpc>
            </a:pPr>
            <a:r>
              <a:rPr lang="en-US" sz="2750" b="true">
                <a:solidFill>
                  <a:srgbClr val="C2C4B5"/>
                </a:solidFill>
                <a:latin typeface="Arimo Bold"/>
                <a:ea typeface="Arimo Bold"/>
                <a:cs typeface="Arimo Bold"/>
                <a:sym typeface="Arimo Bold"/>
              </a:rPr>
              <a:t>When in Doubt, Don't Click!</a:t>
            </a:r>
          </a:p>
        </p:txBody>
      </p:sp>
      <p:sp>
        <p:nvSpPr>
          <p:cNvPr name="TextBox 37" id="37"/>
          <p:cNvSpPr txBox="true"/>
          <p:nvPr/>
        </p:nvSpPr>
        <p:spPr>
          <a:xfrm rot="0">
            <a:off x="992238" y="6782246"/>
            <a:ext cx="5444132" cy="1002506"/>
          </a:xfrm>
          <a:prstGeom prst="rect">
            <a:avLst/>
          </a:prstGeom>
        </p:spPr>
        <p:txBody>
          <a:bodyPr anchor="t" rtlCol="false" tIns="0" lIns="0" bIns="0" rIns="0">
            <a:spAutoFit/>
          </a:bodyPr>
          <a:lstStyle/>
          <a:p>
            <a:pPr algn="r">
              <a:lnSpc>
                <a:spcPts val="3562"/>
              </a:lnSpc>
            </a:pPr>
            <a:r>
              <a:rPr lang="en-US" sz="2187">
                <a:solidFill>
                  <a:srgbClr val="C2C4B5"/>
                </a:solidFill>
                <a:latin typeface="Bitter"/>
                <a:ea typeface="Bitter"/>
                <a:cs typeface="Bitter"/>
                <a:sym typeface="Bitter"/>
              </a:rPr>
              <a:t>Always verify through an independent channel.</a:t>
            </a:r>
          </a:p>
        </p:txBody>
      </p:sp>
      <p:sp>
        <p:nvSpPr>
          <p:cNvPr name="TextBox 38" id="38"/>
          <p:cNvSpPr txBox="true"/>
          <p:nvPr/>
        </p:nvSpPr>
        <p:spPr>
          <a:xfrm rot="0">
            <a:off x="992238" y="7989837"/>
            <a:ext cx="16303526" cy="548879"/>
          </a:xfrm>
          <a:prstGeom prst="rect">
            <a:avLst/>
          </a:prstGeom>
        </p:spPr>
        <p:txBody>
          <a:bodyPr anchor="t" rtlCol="false" tIns="0" lIns="0" bIns="0" rIns="0">
            <a:spAutoFit/>
          </a:bodyPr>
          <a:lstStyle/>
          <a:p>
            <a:pPr algn="ctr">
              <a:lnSpc>
                <a:spcPts val="3562"/>
              </a:lnSpc>
            </a:pPr>
            <a:r>
              <a:rPr lang="en-US" sz="2187">
                <a:solidFill>
                  <a:srgbClr val="C2C4B5"/>
                </a:solidFill>
                <a:latin typeface="Bitter"/>
                <a:ea typeface="Bitter"/>
                <a:cs typeface="Bitter"/>
                <a:sym typeface="Bitter"/>
              </a:rPr>
              <a:t>Together, we build a stronger, more secure digital environment.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p:spPr>
        </p:sp>
      </p:grpSp>
      <p:grpSp>
        <p:nvGrpSpPr>
          <p:cNvPr name="Group 6" id="6"/>
          <p:cNvGrpSpPr>
            <a:grpSpLocks noChangeAspect="true"/>
          </p:cNvGrpSpPr>
          <p:nvPr/>
        </p:nvGrpSpPr>
        <p:grpSpPr>
          <a:xfrm rot="0">
            <a:off x="11087100" y="165497"/>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992238" y="1437234"/>
            <a:ext cx="7088237" cy="943124"/>
          </a:xfrm>
          <a:prstGeom prst="rect">
            <a:avLst/>
          </a:prstGeom>
        </p:spPr>
        <p:txBody>
          <a:bodyPr anchor="t" rtlCol="false" tIns="0" lIns="0" bIns="0" rIns="0">
            <a:spAutoFit/>
          </a:bodyPr>
          <a:lstStyle/>
          <a:p>
            <a:pPr algn="l">
              <a:lnSpc>
                <a:spcPts val="6937"/>
              </a:lnSpc>
            </a:pPr>
            <a:r>
              <a:rPr lang="en-US" sz="5562" b="true">
                <a:solidFill>
                  <a:srgbClr val="E1E5CD"/>
                </a:solidFill>
                <a:latin typeface="Arimo Bold"/>
                <a:ea typeface="Arimo Bold"/>
                <a:cs typeface="Arimo Bold"/>
                <a:sym typeface="Arimo Bold"/>
              </a:rPr>
              <a:t>What is Phishing?</a:t>
            </a:r>
          </a:p>
        </p:txBody>
      </p:sp>
      <p:grpSp>
        <p:nvGrpSpPr>
          <p:cNvPr name="Group 9" id="9"/>
          <p:cNvGrpSpPr/>
          <p:nvPr/>
        </p:nvGrpSpPr>
        <p:grpSpPr>
          <a:xfrm rot="0">
            <a:off x="992238" y="2805559"/>
            <a:ext cx="637878" cy="637878"/>
            <a:chOff x="0" y="0"/>
            <a:chExt cx="850503" cy="850503"/>
          </a:xfrm>
        </p:grpSpPr>
        <p:sp>
          <p:nvSpPr>
            <p:cNvPr name="Freeform 10" id="10"/>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B3C3E"/>
            </a:solidFill>
          </p:spPr>
        </p:sp>
      </p:grpSp>
      <p:sp>
        <p:nvSpPr>
          <p:cNvPr name="TextBox 11" id="11"/>
          <p:cNvSpPr txBox="true"/>
          <p:nvPr/>
        </p:nvSpPr>
        <p:spPr>
          <a:xfrm rot="0">
            <a:off x="1913632" y="2864792"/>
            <a:ext cx="3544044" cy="481012"/>
          </a:xfrm>
          <a:prstGeom prst="rect">
            <a:avLst/>
          </a:prstGeom>
        </p:spPr>
        <p:txBody>
          <a:bodyPr anchor="t" rtlCol="false" tIns="0" lIns="0" bIns="0" rIns="0">
            <a:spAutoFit/>
          </a:bodyPr>
          <a:lstStyle/>
          <a:p>
            <a:pPr algn="l">
              <a:lnSpc>
                <a:spcPts val="3437"/>
              </a:lnSpc>
            </a:pPr>
            <a:r>
              <a:rPr lang="en-US" sz="2750" b="true">
                <a:solidFill>
                  <a:srgbClr val="C2C4B5"/>
                </a:solidFill>
                <a:latin typeface="Arimo Bold"/>
                <a:ea typeface="Arimo Bold"/>
                <a:cs typeface="Arimo Bold"/>
                <a:sym typeface="Arimo Bold"/>
              </a:rPr>
              <a:t>Definition</a:t>
            </a:r>
          </a:p>
        </p:txBody>
      </p:sp>
      <p:sp>
        <p:nvSpPr>
          <p:cNvPr name="TextBox 12" id="12"/>
          <p:cNvSpPr txBox="true"/>
          <p:nvPr/>
        </p:nvSpPr>
        <p:spPr>
          <a:xfrm rot="0">
            <a:off x="1913632" y="3420666"/>
            <a:ext cx="8524131" cy="1002506"/>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Malicious attempts to trick individuals into revealing sensitive information (credentials, financial data) or installing malware.</a:t>
            </a:r>
          </a:p>
        </p:txBody>
      </p:sp>
      <p:grpSp>
        <p:nvGrpSpPr>
          <p:cNvPr name="Group 13" id="13"/>
          <p:cNvGrpSpPr/>
          <p:nvPr/>
        </p:nvGrpSpPr>
        <p:grpSpPr>
          <a:xfrm rot="0">
            <a:off x="992238" y="4990208"/>
            <a:ext cx="637878" cy="637878"/>
            <a:chOff x="0" y="0"/>
            <a:chExt cx="850503" cy="850503"/>
          </a:xfrm>
        </p:grpSpPr>
        <p:sp>
          <p:nvSpPr>
            <p:cNvPr name="Freeform 14" id="14"/>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B3C3E"/>
            </a:solidFill>
          </p:spPr>
        </p:sp>
      </p:grpSp>
      <p:sp>
        <p:nvSpPr>
          <p:cNvPr name="TextBox 15" id="15"/>
          <p:cNvSpPr txBox="true"/>
          <p:nvPr/>
        </p:nvSpPr>
        <p:spPr>
          <a:xfrm rot="0">
            <a:off x="1913632" y="5049441"/>
            <a:ext cx="3544044" cy="481012"/>
          </a:xfrm>
          <a:prstGeom prst="rect">
            <a:avLst/>
          </a:prstGeom>
        </p:spPr>
        <p:txBody>
          <a:bodyPr anchor="t" rtlCol="false" tIns="0" lIns="0" bIns="0" rIns="0">
            <a:spAutoFit/>
          </a:bodyPr>
          <a:lstStyle/>
          <a:p>
            <a:pPr algn="l">
              <a:lnSpc>
                <a:spcPts val="3437"/>
              </a:lnSpc>
            </a:pPr>
            <a:r>
              <a:rPr lang="en-US" sz="2750" b="true">
                <a:solidFill>
                  <a:srgbClr val="C2C4B5"/>
                </a:solidFill>
                <a:latin typeface="Arimo Bold"/>
                <a:ea typeface="Arimo Bold"/>
                <a:cs typeface="Arimo Bold"/>
                <a:sym typeface="Arimo Bold"/>
              </a:rPr>
              <a:t>Goal</a:t>
            </a:r>
          </a:p>
        </p:txBody>
      </p:sp>
      <p:sp>
        <p:nvSpPr>
          <p:cNvPr name="TextBox 16" id="16"/>
          <p:cNvSpPr txBox="true"/>
          <p:nvPr/>
        </p:nvSpPr>
        <p:spPr>
          <a:xfrm rot="0">
            <a:off x="1913632" y="5605314"/>
            <a:ext cx="8524131" cy="1002506"/>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Gain unauthorized access, commit fraud, or deploy ransomware. Phishing affects 1 in 10 email users monthly.</a:t>
            </a:r>
          </a:p>
        </p:txBody>
      </p:sp>
      <p:grpSp>
        <p:nvGrpSpPr>
          <p:cNvPr name="Group 17" id="17"/>
          <p:cNvGrpSpPr/>
          <p:nvPr/>
        </p:nvGrpSpPr>
        <p:grpSpPr>
          <a:xfrm rot="0">
            <a:off x="992238" y="7174855"/>
            <a:ext cx="637878" cy="637878"/>
            <a:chOff x="0" y="0"/>
            <a:chExt cx="850503" cy="850503"/>
          </a:xfrm>
        </p:grpSpPr>
        <p:sp>
          <p:nvSpPr>
            <p:cNvPr name="Freeform 18" id="18"/>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3B3C3E"/>
            </a:solidFill>
          </p:spPr>
        </p:sp>
      </p:grpSp>
      <p:sp>
        <p:nvSpPr>
          <p:cNvPr name="TextBox 19" id="19"/>
          <p:cNvSpPr txBox="true"/>
          <p:nvPr/>
        </p:nvSpPr>
        <p:spPr>
          <a:xfrm rot="0">
            <a:off x="1913632" y="7234089"/>
            <a:ext cx="3544044" cy="481012"/>
          </a:xfrm>
          <a:prstGeom prst="rect">
            <a:avLst/>
          </a:prstGeom>
        </p:spPr>
        <p:txBody>
          <a:bodyPr anchor="t" rtlCol="false" tIns="0" lIns="0" bIns="0" rIns="0">
            <a:spAutoFit/>
          </a:bodyPr>
          <a:lstStyle/>
          <a:p>
            <a:pPr algn="l">
              <a:lnSpc>
                <a:spcPts val="3437"/>
              </a:lnSpc>
            </a:pPr>
            <a:r>
              <a:rPr lang="en-US" sz="2750" b="true">
                <a:solidFill>
                  <a:srgbClr val="C2C4B5"/>
                </a:solidFill>
                <a:latin typeface="Arimo Bold"/>
                <a:ea typeface="Arimo Bold"/>
                <a:cs typeface="Arimo Bold"/>
                <a:sym typeface="Arimo Bold"/>
              </a:rPr>
              <a:t>Common Types</a:t>
            </a:r>
          </a:p>
        </p:txBody>
      </p:sp>
      <p:sp>
        <p:nvSpPr>
          <p:cNvPr name="TextBox 20" id="20"/>
          <p:cNvSpPr txBox="true"/>
          <p:nvPr/>
        </p:nvSpPr>
        <p:spPr>
          <a:xfrm rot="0">
            <a:off x="1913632" y="7789961"/>
            <a:ext cx="8524131" cy="1002506"/>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Spear phishing (targeted), whaling (executives), smishing (SMS), and vishing (voice calls).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p:spPr>
        </p:sp>
      </p:grpSp>
      <p:sp>
        <p:nvSpPr>
          <p:cNvPr name="TextBox 6" id="6"/>
          <p:cNvSpPr txBox="true"/>
          <p:nvPr/>
        </p:nvSpPr>
        <p:spPr>
          <a:xfrm rot="0">
            <a:off x="935088" y="696665"/>
            <a:ext cx="8927901" cy="664220"/>
          </a:xfrm>
          <a:prstGeom prst="rect">
            <a:avLst/>
          </a:prstGeom>
        </p:spPr>
        <p:txBody>
          <a:bodyPr anchor="t" rtlCol="false" tIns="0" lIns="0" bIns="0" rIns="0">
            <a:spAutoFit/>
          </a:bodyPr>
          <a:lstStyle/>
          <a:p>
            <a:pPr algn="l">
              <a:lnSpc>
                <a:spcPts val="4874"/>
              </a:lnSpc>
            </a:pPr>
            <a:r>
              <a:rPr lang="en-US" sz="3937" b="true">
                <a:solidFill>
                  <a:srgbClr val="E1E5CD"/>
                </a:solidFill>
                <a:latin typeface="Arimo Bold"/>
                <a:ea typeface="Arimo Bold"/>
                <a:cs typeface="Arimo Bold"/>
                <a:sym typeface="Arimo Bold"/>
              </a:rPr>
              <a:t>Recognizing Phishing Emails: Red Flags</a:t>
            </a:r>
          </a:p>
        </p:txBody>
      </p:sp>
      <p:grpSp>
        <p:nvGrpSpPr>
          <p:cNvPr name="Group 7" id="7"/>
          <p:cNvGrpSpPr>
            <a:grpSpLocks noChangeAspect="true"/>
          </p:cNvGrpSpPr>
          <p:nvPr/>
        </p:nvGrpSpPr>
        <p:grpSpPr>
          <a:xfrm rot="0">
            <a:off x="935088" y="1886694"/>
            <a:ext cx="7964538" cy="7964538"/>
            <a:chOff x="0" y="0"/>
            <a:chExt cx="10619383" cy="10619383"/>
          </a:xfrm>
        </p:grpSpPr>
        <p:sp>
          <p:nvSpPr>
            <p:cNvPr name="Freeform 8" id="8" descr="preencoded.png"/>
            <p:cNvSpPr/>
            <p:nvPr/>
          </p:nvSpPr>
          <p:spPr>
            <a:xfrm flipH="false" flipV="false" rot="0">
              <a:off x="0" y="0"/>
              <a:ext cx="10619359" cy="10619359"/>
            </a:xfrm>
            <a:custGeom>
              <a:avLst/>
              <a:gdLst/>
              <a:ahLst/>
              <a:cxnLst/>
              <a:rect r="r" b="b" t="t" l="l"/>
              <a:pathLst>
                <a:path h="10619359" w="10619359">
                  <a:moveTo>
                    <a:pt x="0" y="0"/>
                  </a:moveTo>
                  <a:lnTo>
                    <a:pt x="10619359" y="0"/>
                  </a:lnTo>
                  <a:lnTo>
                    <a:pt x="10619359" y="10619359"/>
                  </a:lnTo>
                  <a:lnTo>
                    <a:pt x="0" y="10619359"/>
                  </a:lnTo>
                  <a:lnTo>
                    <a:pt x="0" y="0"/>
                  </a:lnTo>
                  <a:close/>
                </a:path>
              </a:pathLst>
            </a:custGeom>
            <a:blipFill>
              <a:blip r:embed="rId3"/>
              <a:stretch>
                <a:fillRect l="0" t="0" r="0" b="0"/>
              </a:stretch>
            </a:blipFill>
          </p:spPr>
        </p:sp>
      </p:grpSp>
      <p:grpSp>
        <p:nvGrpSpPr>
          <p:cNvPr name="Group 9" id="9"/>
          <p:cNvGrpSpPr/>
          <p:nvPr/>
        </p:nvGrpSpPr>
        <p:grpSpPr>
          <a:xfrm rot="0">
            <a:off x="9397901" y="1886694"/>
            <a:ext cx="450800" cy="450800"/>
            <a:chOff x="0" y="0"/>
            <a:chExt cx="601067" cy="601067"/>
          </a:xfrm>
        </p:grpSpPr>
        <p:sp>
          <p:nvSpPr>
            <p:cNvPr name="Freeform 10" id="10"/>
            <p:cNvSpPr/>
            <p:nvPr/>
          </p:nvSpPr>
          <p:spPr>
            <a:xfrm flipH="false" flipV="false" rot="0">
              <a:off x="0" y="0"/>
              <a:ext cx="601091" cy="601091"/>
            </a:xfrm>
            <a:custGeom>
              <a:avLst/>
              <a:gdLst/>
              <a:ahLst/>
              <a:cxnLst/>
              <a:rect r="r" b="b" t="t" l="l"/>
              <a:pathLst>
                <a:path h="601091" w="601091">
                  <a:moveTo>
                    <a:pt x="0" y="40132"/>
                  </a:moveTo>
                  <a:cubicBezTo>
                    <a:pt x="0" y="17907"/>
                    <a:pt x="17907" y="0"/>
                    <a:pt x="40132" y="0"/>
                  </a:cubicBezTo>
                  <a:lnTo>
                    <a:pt x="560959" y="0"/>
                  </a:lnTo>
                  <a:cubicBezTo>
                    <a:pt x="583057" y="0"/>
                    <a:pt x="601091" y="17907"/>
                    <a:pt x="601091" y="40132"/>
                  </a:cubicBezTo>
                  <a:lnTo>
                    <a:pt x="601091" y="560959"/>
                  </a:lnTo>
                  <a:cubicBezTo>
                    <a:pt x="601091" y="583057"/>
                    <a:pt x="583184" y="601091"/>
                    <a:pt x="560959" y="601091"/>
                  </a:cubicBezTo>
                  <a:lnTo>
                    <a:pt x="40132" y="601091"/>
                  </a:lnTo>
                  <a:cubicBezTo>
                    <a:pt x="17907" y="601091"/>
                    <a:pt x="0" y="583184"/>
                    <a:pt x="0" y="560959"/>
                  </a:cubicBezTo>
                  <a:close/>
                </a:path>
              </a:pathLst>
            </a:custGeom>
            <a:solidFill>
              <a:srgbClr val="3B3C3E"/>
            </a:solidFill>
          </p:spPr>
        </p:sp>
      </p:grpSp>
      <p:sp>
        <p:nvSpPr>
          <p:cNvPr name="TextBox 11" id="11"/>
          <p:cNvSpPr txBox="true"/>
          <p:nvPr/>
        </p:nvSpPr>
        <p:spPr>
          <a:xfrm rot="0">
            <a:off x="10049024" y="1926877"/>
            <a:ext cx="2504926" cy="341560"/>
          </a:xfrm>
          <a:prstGeom prst="rect">
            <a:avLst/>
          </a:prstGeom>
        </p:spPr>
        <p:txBody>
          <a:bodyPr anchor="t" rtlCol="false" tIns="0" lIns="0" bIns="0" rIns="0">
            <a:spAutoFit/>
          </a:bodyPr>
          <a:lstStyle/>
          <a:p>
            <a:pPr algn="l">
              <a:lnSpc>
                <a:spcPts val="2437"/>
              </a:lnSpc>
            </a:pPr>
            <a:r>
              <a:rPr lang="en-US" sz="1937" b="true">
                <a:solidFill>
                  <a:srgbClr val="C2C4B5"/>
                </a:solidFill>
                <a:latin typeface="Arimo Bold"/>
                <a:ea typeface="Arimo Bold"/>
                <a:cs typeface="Arimo Bold"/>
                <a:sym typeface="Arimo Bold"/>
              </a:rPr>
              <a:t>Suspicious Sender</a:t>
            </a:r>
          </a:p>
        </p:txBody>
      </p:sp>
      <p:sp>
        <p:nvSpPr>
          <p:cNvPr name="TextBox 12" id="12"/>
          <p:cNvSpPr txBox="true"/>
          <p:nvPr/>
        </p:nvSpPr>
        <p:spPr>
          <a:xfrm rot="0">
            <a:off x="10049024" y="2411611"/>
            <a:ext cx="7313414" cy="377875"/>
          </a:xfrm>
          <a:prstGeom prst="rect">
            <a:avLst/>
          </a:prstGeom>
        </p:spPr>
        <p:txBody>
          <a:bodyPr anchor="t" rtlCol="false" tIns="0" lIns="0" bIns="0" rIns="0">
            <a:spAutoFit/>
          </a:bodyPr>
          <a:lstStyle/>
          <a:p>
            <a:pPr algn="l">
              <a:lnSpc>
                <a:spcPts val="2499"/>
              </a:lnSpc>
            </a:pPr>
            <a:r>
              <a:rPr lang="en-US" sz="1562">
                <a:solidFill>
                  <a:srgbClr val="C2C4B5"/>
                </a:solidFill>
                <a:latin typeface="Bitter"/>
                <a:ea typeface="Bitter"/>
                <a:cs typeface="Bitter"/>
                <a:sym typeface="Bitter"/>
              </a:rPr>
              <a:t>Mismatched "From" name and email address; generic domains.</a:t>
            </a:r>
          </a:p>
        </p:txBody>
      </p:sp>
      <p:grpSp>
        <p:nvGrpSpPr>
          <p:cNvPr name="Group 13" id="13"/>
          <p:cNvGrpSpPr/>
          <p:nvPr/>
        </p:nvGrpSpPr>
        <p:grpSpPr>
          <a:xfrm rot="0">
            <a:off x="9397901" y="3190280"/>
            <a:ext cx="450800" cy="450800"/>
            <a:chOff x="0" y="0"/>
            <a:chExt cx="601067" cy="601067"/>
          </a:xfrm>
        </p:grpSpPr>
        <p:sp>
          <p:nvSpPr>
            <p:cNvPr name="Freeform 14" id="14"/>
            <p:cNvSpPr/>
            <p:nvPr/>
          </p:nvSpPr>
          <p:spPr>
            <a:xfrm flipH="false" flipV="false" rot="0">
              <a:off x="0" y="0"/>
              <a:ext cx="601091" cy="601091"/>
            </a:xfrm>
            <a:custGeom>
              <a:avLst/>
              <a:gdLst/>
              <a:ahLst/>
              <a:cxnLst/>
              <a:rect r="r" b="b" t="t" l="l"/>
              <a:pathLst>
                <a:path h="601091" w="601091">
                  <a:moveTo>
                    <a:pt x="0" y="40132"/>
                  </a:moveTo>
                  <a:cubicBezTo>
                    <a:pt x="0" y="17907"/>
                    <a:pt x="17907" y="0"/>
                    <a:pt x="40132" y="0"/>
                  </a:cubicBezTo>
                  <a:lnTo>
                    <a:pt x="560959" y="0"/>
                  </a:lnTo>
                  <a:cubicBezTo>
                    <a:pt x="583057" y="0"/>
                    <a:pt x="601091" y="17907"/>
                    <a:pt x="601091" y="40132"/>
                  </a:cubicBezTo>
                  <a:lnTo>
                    <a:pt x="601091" y="560959"/>
                  </a:lnTo>
                  <a:cubicBezTo>
                    <a:pt x="601091" y="583057"/>
                    <a:pt x="583184" y="601091"/>
                    <a:pt x="560959" y="601091"/>
                  </a:cubicBezTo>
                  <a:lnTo>
                    <a:pt x="40132" y="601091"/>
                  </a:lnTo>
                  <a:cubicBezTo>
                    <a:pt x="17907" y="601091"/>
                    <a:pt x="0" y="583184"/>
                    <a:pt x="0" y="560959"/>
                  </a:cubicBezTo>
                  <a:close/>
                </a:path>
              </a:pathLst>
            </a:custGeom>
            <a:solidFill>
              <a:srgbClr val="3B3C3E"/>
            </a:solidFill>
          </p:spPr>
        </p:sp>
      </p:grpSp>
      <p:sp>
        <p:nvSpPr>
          <p:cNvPr name="TextBox 15" id="15"/>
          <p:cNvSpPr txBox="true"/>
          <p:nvPr/>
        </p:nvSpPr>
        <p:spPr>
          <a:xfrm rot="0">
            <a:off x="10049024" y="3230464"/>
            <a:ext cx="2504926" cy="341560"/>
          </a:xfrm>
          <a:prstGeom prst="rect">
            <a:avLst/>
          </a:prstGeom>
        </p:spPr>
        <p:txBody>
          <a:bodyPr anchor="t" rtlCol="false" tIns="0" lIns="0" bIns="0" rIns="0">
            <a:spAutoFit/>
          </a:bodyPr>
          <a:lstStyle/>
          <a:p>
            <a:pPr algn="l">
              <a:lnSpc>
                <a:spcPts val="2437"/>
              </a:lnSpc>
            </a:pPr>
            <a:r>
              <a:rPr lang="en-US" sz="1937" b="true">
                <a:solidFill>
                  <a:srgbClr val="C2C4B5"/>
                </a:solidFill>
                <a:latin typeface="Arimo Bold"/>
                <a:ea typeface="Arimo Bold"/>
                <a:cs typeface="Arimo Bold"/>
                <a:sym typeface="Arimo Bold"/>
              </a:rPr>
              <a:t>Generic Greetings</a:t>
            </a:r>
          </a:p>
        </p:txBody>
      </p:sp>
      <p:sp>
        <p:nvSpPr>
          <p:cNvPr name="TextBox 16" id="16"/>
          <p:cNvSpPr txBox="true"/>
          <p:nvPr/>
        </p:nvSpPr>
        <p:spPr>
          <a:xfrm rot="0">
            <a:off x="10049024" y="3715196"/>
            <a:ext cx="7313414" cy="377875"/>
          </a:xfrm>
          <a:prstGeom prst="rect">
            <a:avLst/>
          </a:prstGeom>
        </p:spPr>
        <p:txBody>
          <a:bodyPr anchor="t" rtlCol="false" tIns="0" lIns="0" bIns="0" rIns="0">
            <a:spAutoFit/>
          </a:bodyPr>
          <a:lstStyle/>
          <a:p>
            <a:pPr algn="l">
              <a:lnSpc>
                <a:spcPts val="2499"/>
              </a:lnSpc>
            </a:pPr>
            <a:r>
              <a:rPr lang="en-US" sz="1562">
                <a:solidFill>
                  <a:srgbClr val="C2C4B5"/>
                </a:solidFill>
                <a:latin typeface="Bitter"/>
                <a:ea typeface="Bitter"/>
                <a:cs typeface="Bitter"/>
                <a:sym typeface="Bitter"/>
              </a:rPr>
              <a:t>"Dear Customer" instead of your name.</a:t>
            </a:r>
          </a:p>
        </p:txBody>
      </p:sp>
      <p:grpSp>
        <p:nvGrpSpPr>
          <p:cNvPr name="Group 17" id="17"/>
          <p:cNvGrpSpPr/>
          <p:nvPr/>
        </p:nvGrpSpPr>
        <p:grpSpPr>
          <a:xfrm rot="0">
            <a:off x="9397901" y="4493865"/>
            <a:ext cx="450800" cy="450800"/>
            <a:chOff x="0" y="0"/>
            <a:chExt cx="601067" cy="601067"/>
          </a:xfrm>
        </p:grpSpPr>
        <p:sp>
          <p:nvSpPr>
            <p:cNvPr name="Freeform 18" id="18"/>
            <p:cNvSpPr/>
            <p:nvPr/>
          </p:nvSpPr>
          <p:spPr>
            <a:xfrm flipH="false" flipV="false" rot="0">
              <a:off x="0" y="0"/>
              <a:ext cx="601091" cy="601091"/>
            </a:xfrm>
            <a:custGeom>
              <a:avLst/>
              <a:gdLst/>
              <a:ahLst/>
              <a:cxnLst/>
              <a:rect r="r" b="b" t="t" l="l"/>
              <a:pathLst>
                <a:path h="601091" w="601091">
                  <a:moveTo>
                    <a:pt x="0" y="40132"/>
                  </a:moveTo>
                  <a:cubicBezTo>
                    <a:pt x="0" y="17907"/>
                    <a:pt x="17907" y="0"/>
                    <a:pt x="40132" y="0"/>
                  </a:cubicBezTo>
                  <a:lnTo>
                    <a:pt x="560959" y="0"/>
                  </a:lnTo>
                  <a:cubicBezTo>
                    <a:pt x="583057" y="0"/>
                    <a:pt x="601091" y="17907"/>
                    <a:pt x="601091" y="40132"/>
                  </a:cubicBezTo>
                  <a:lnTo>
                    <a:pt x="601091" y="560959"/>
                  </a:lnTo>
                  <a:cubicBezTo>
                    <a:pt x="601091" y="583057"/>
                    <a:pt x="583184" y="601091"/>
                    <a:pt x="560959" y="601091"/>
                  </a:cubicBezTo>
                  <a:lnTo>
                    <a:pt x="40132" y="601091"/>
                  </a:lnTo>
                  <a:cubicBezTo>
                    <a:pt x="17907" y="601091"/>
                    <a:pt x="0" y="583184"/>
                    <a:pt x="0" y="560959"/>
                  </a:cubicBezTo>
                  <a:close/>
                </a:path>
              </a:pathLst>
            </a:custGeom>
            <a:solidFill>
              <a:srgbClr val="3B3C3E"/>
            </a:solidFill>
          </p:spPr>
        </p:sp>
      </p:grpSp>
      <p:sp>
        <p:nvSpPr>
          <p:cNvPr name="TextBox 19" id="19"/>
          <p:cNvSpPr txBox="true"/>
          <p:nvPr/>
        </p:nvSpPr>
        <p:spPr>
          <a:xfrm rot="0">
            <a:off x="10049024" y="4534049"/>
            <a:ext cx="2504926" cy="341560"/>
          </a:xfrm>
          <a:prstGeom prst="rect">
            <a:avLst/>
          </a:prstGeom>
        </p:spPr>
        <p:txBody>
          <a:bodyPr anchor="t" rtlCol="false" tIns="0" lIns="0" bIns="0" rIns="0">
            <a:spAutoFit/>
          </a:bodyPr>
          <a:lstStyle/>
          <a:p>
            <a:pPr algn="l">
              <a:lnSpc>
                <a:spcPts val="2437"/>
              </a:lnSpc>
            </a:pPr>
            <a:r>
              <a:rPr lang="en-US" sz="1937" b="true">
                <a:solidFill>
                  <a:srgbClr val="C2C4B5"/>
                </a:solidFill>
                <a:latin typeface="Arimo Bold"/>
                <a:ea typeface="Arimo Bold"/>
                <a:cs typeface="Arimo Bold"/>
                <a:sym typeface="Arimo Bold"/>
              </a:rPr>
              <a:t>Urgency/Threats</a:t>
            </a:r>
          </a:p>
        </p:txBody>
      </p:sp>
      <p:sp>
        <p:nvSpPr>
          <p:cNvPr name="TextBox 20" id="20"/>
          <p:cNvSpPr txBox="true"/>
          <p:nvPr/>
        </p:nvSpPr>
        <p:spPr>
          <a:xfrm rot="0">
            <a:off x="10049024" y="5018782"/>
            <a:ext cx="7313414" cy="377875"/>
          </a:xfrm>
          <a:prstGeom prst="rect">
            <a:avLst/>
          </a:prstGeom>
        </p:spPr>
        <p:txBody>
          <a:bodyPr anchor="t" rtlCol="false" tIns="0" lIns="0" bIns="0" rIns="0">
            <a:spAutoFit/>
          </a:bodyPr>
          <a:lstStyle/>
          <a:p>
            <a:pPr algn="l">
              <a:lnSpc>
                <a:spcPts val="2499"/>
              </a:lnSpc>
            </a:pPr>
            <a:r>
              <a:rPr lang="en-US" sz="1562">
                <a:solidFill>
                  <a:srgbClr val="C2C4B5"/>
                </a:solidFill>
                <a:latin typeface="Bitter"/>
                <a:ea typeface="Bitter"/>
                <a:cs typeface="Bitter"/>
                <a:sym typeface="Bitter"/>
              </a:rPr>
              <a:t>"Account will be suspended in 24 hours," "Immediate action required."</a:t>
            </a:r>
          </a:p>
        </p:txBody>
      </p:sp>
      <p:grpSp>
        <p:nvGrpSpPr>
          <p:cNvPr name="Group 21" id="21"/>
          <p:cNvGrpSpPr/>
          <p:nvPr/>
        </p:nvGrpSpPr>
        <p:grpSpPr>
          <a:xfrm rot="0">
            <a:off x="9397901" y="5797451"/>
            <a:ext cx="450800" cy="450800"/>
            <a:chOff x="0" y="0"/>
            <a:chExt cx="601067" cy="601067"/>
          </a:xfrm>
        </p:grpSpPr>
        <p:sp>
          <p:nvSpPr>
            <p:cNvPr name="Freeform 22" id="22"/>
            <p:cNvSpPr/>
            <p:nvPr/>
          </p:nvSpPr>
          <p:spPr>
            <a:xfrm flipH="false" flipV="false" rot="0">
              <a:off x="0" y="0"/>
              <a:ext cx="601091" cy="601091"/>
            </a:xfrm>
            <a:custGeom>
              <a:avLst/>
              <a:gdLst/>
              <a:ahLst/>
              <a:cxnLst/>
              <a:rect r="r" b="b" t="t" l="l"/>
              <a:pathLst>
                <a:path h="601091" w="601091">
                  <a:moveTo>
                    <a:pt x="0" y="40132"/>
                  </a:moveTo>
                  <a:cubicBezTo>
                    <a:pt x="0" y="17907"/>
                    <a:pt x="17907" y="0"/>
                    <a:pt x="40132" y="0"/>
                  </a:cubicBezTo>
                  <a:lnTo>
                    <a:pt x="560959" y="0"/>
                  </a:lnTo>
                  <a:cubicBezTo>
                    <a:pt x="583057" y="0"/>
                    <a:pt x="601091" y="17907"/>
                    <a:pt x="601091" y="40132"/>
                  </a:cubicBezTo>
                  <a:lnTo>
                    <a:pt x="601091" y="560959"/>
                  </a:lnTo>
                  <a:cubicBezTo>
                    <a:pt x="601091" y="583057"/>
                    <a:pt x="583184" y="601091"/>
                    <a:pt x="560959" y="601091"/>
                  </a:cubicBezTo>
                  <a:lnTo>
                    <a:pt x="40132" y="601091"/>
                  </a:lnTo>
                  <a:cubicBezTo>
                    <a:pt x="17907" y="601091"/>
                    <a:pt x="0" y="583184"/>
                    <a:pt x="0" y="560959"/>
                  </a:cubicBezTo>
                  <a:close/>
                </a:path>
              </a:pathLst>
            </a:custGeom>
            <a:solidFill>
              <a:srgbClr val="3B3C3E"/>
            </a:solidFill>
          </p:spPr>
        </p:sp>
      </p:grpSp>
      <p:sp>
        <p:nvSpPr>
          <p:cNvPr name="TextBox 23" id="23"/>
          <p:cNvSpPr txBox="true"/>
          <p:nvPr/>
        </p:nvSpPr>
        <p:spPr>
          <a:xfrm rot="0">
            <a:off x="10049024" y="5837635"/>
            <a:ext cx="2928491" cy="341560"/>
          </a:xfrm>
          <a:prstGeom prst="rect">
            <a:avLst/>
          </a:prstGeom>
        </p:spPr>
        <p:txBody>
          <a:bodyPr anchor="t" rtlCol="false" tIns="0" lIns="0" bIns="0" rIns="0">
            <a:spAutoFit/>
          </a:bodyPr>
          <a:lstStyle/>
          <a:p>
            <a:pPr algn="l">
              <a:lnSpc>
                <a:spcPts val="2437"/>
              </a:lnSpc>
            </a:pPr>
            <a:r>
              <a:rPr lang="en-US" sz="1937" b="true">
                <a:solidFill>
                  <a:srgbClr val="C2C4B5"/>
                </a:solidFill>
                <a:latin typeface="Arimo Bold"/>
                <a:ea typeface="Arimo Bold"/>
                <a:cs typeface="Arimo Bold"/>
                <a:sym typeface="Arimo Bold"/>
              </a:rPr>
              <a:t>Spelling/Grammar Errors</a:t>
            </a:r>
          </a:p>
        </p:txBody>
      </p:sp>
      <p:sp>
        <p:nvSpPr>
          <p:cNvPr name="TextBox 24" id="24"/>
          <p:cNvSpPr txBox="true"/>
          <p:nvPr/>
        </p:nvSpPr>
        <p:spPr>
          <a:xfrm rot="0">
            <a:off x="10049024" y="6322367"/>
            <a:ext cx="7313414" cy="377875"/>
          </a:xfrm>
          <a:prstGeom prst="rect">
            <a:avLst/>
          </a:prstGeom>
        </p:spPr>
        <p:txBody>
          <a:bodyPr anchor="t" rtlCol="false" tIns="0" lIns="0" bIns="0" rIns="0">
            <a:spAutoFit/>
          </a:bodyPr>
          <a:lstStyle/>
          <a:p>
            <a:pPr algn="l">
              <a:lnSpc>
                <a:spcPts val="2499"/>
              </a:lnSpc>
            </a:pPr>
            <a:r>
              <a:rPr lang="en-US" sz="1562">
                <a:solidFill>
                  <a:srgbClr val="C2C4B5"/>
                </a:solidFill>
                <a:latin typeface="Bitter"/>
                <a:ea typeface="Bitter"/>
                <a:cs typeface="Bitter"/>
                <a:sym typeface="Bitter"/>
              </a:rPr>
              <a:t>Unprofessional language, typos, awkward phrasing.</a:t>
            </a:r>
          </a:p>
        </p:txBody>
      </p:sp>
      <p:grpSp>
        <p:nvGrpSpPr>
          <p:cNvPr name="Group 25" id="25"/>
          <p:cNvGrpSpPr/>
          <p:nvPr/>
        </p:nvGrpSpPr>
        <p:grpSpPr>
          <a:xfrm rot="0">
            <a:off x="9397901" y="7101036"/>
            <a:ext cx="450800" cy="450800"/>
            <a:chOff x="0" y="0"/>
            <a:chExt cx="601067" cy="601067"/>
          </a:xfrm>
        </p:grpSpPr>
        <p:sp>
          <p:nvSpPr>
            <p:cNvPr name="Freeform 26" id="26"/>
            <p:cNvSpPr/>
            <p:nvPr/>
          </p:nvSpPr>
          <p:spPr>
            <a:xfrm flipH="false" flipV="false" rot="0">
              <a:off x="0" y="0"/>
              <a:ext cx="601091" cy="601091"/>
            </a:xfrm>
            <a:custGeom>
              <a:avLst/>
              <a:gdLst/>
              <a:ahLst/>
              <a:cxnLst/>
              <a:rect r="r" b="b" t="t" l="l"/>
              <a:pathLst>
                <a:path h="601091" w="601091">
                  <a:moveTo>
                    <a:pt x="0" y="40132"/>
                  </a:moveTo>
                  <a:cubicBezTo>
                    <a:pt x="0" y="17907"/>
                    <a:pt x="17907" y="0"/>
                    <a:pt x="40132" y="0"/>
                  </a:cubicBezTo>
                  <a:lnTo>
                    <a:pt x="560959" y="0"/>
                  </a:lnTo>
                  <a:cubicBezTo>
                    <a:pt x="583057" y="0"/>
                    <a:pt x="601091" y="17907"/>
                    <a:pt x="601091" y="40132"/>
                  </a:cubicBezTo>
                  <a:lnTo>
                    <a:pt x="601091" y="560959"/>
                  </a:lnTo>
                  <a:cubicBezTo>
                    <a:pt x="601091" y="583057"/>
                    <a:pt x="583184" y="601091"/>
                    <a:pt x="560959" y="601091"/>
                  </a:cubicBezTo>
                  <a:lnTo>
                    <a:pt x="40132" y="601091"/>
                  </a:lnTo>
                  <a:cubicBezTo>
                    <a:pt x="17907" y="601091"/>
                    <a:pt x="0" y="583184"/>
                    <a:pt x="0" y="560959"/>
                  </a:cubicBezTo>
                  <a:close/>
                </a:path>
              </a:pathLst>
            </a:custGeom>
            <a:solidFill>
              <a:srgbClr val="3B3C3E"/>
            </a:solidFill>
          </p:spPr>
        </p:sp>
      </p:grpSp>
      <p:sp>
        <p:nvSpPr>
          <p:cNvPr name="TextBox 27" id="27"/>
          <p:cNvSpPr txBox="true"/>
          <p:nvPr/>
        </p:nvSpPr>
        <p:spPr>
          <a:xfrm rot="0">
            <a:off x="10049024" y="7141220"/>
            <a:ext cx="3408760" cy="341560"/>
          </a:xfrm>
          <a:prstGeom prst="rect">
            <a:avLst/>
          </a:prstGeom>
        </p:spPr>
        <p:txBody>
          <a:bodyPr anchor="t" rtlCol="false" tIns="0" lIns="0" bIns="0" rIns="0">
            <a:spAutoFit/>
          </a:bodyPr>
          <a:lstStyle/>
          <a:p>
            <a:pPr algn="l">
              <a:lnSpc>
                <a:spcPts val="2437"/>
              </a:lnSpc>
            </a:pPr>
            <a:r>
              <a:rPr lang="en-US" sz="1937" b="true">
                <a:solidFill>
                  <a:srgbClr val="C2C4B5"/>
                </a:solidFill>
                <a:latin typeface="Arimo Bold"/>
                <a:ea typeface="Arimo Bold"/>
                <a:cs typeface="Arimo Bold"/>
                <a:sym typeface="Arimo Bold"/>
              </a:rPr>
              <a:t>Suspicious Links/Attachments</a:t>
            </a:r>
          </a:p>
        </p:txBody>
      </p:sp>
      <p:sp>
        <p:nvSpPr>
          <p:cNvPr name="TextBox 28" id="28"/>
          <p:cNvSpPr txBox="true"/>
          <p:nvPr/>
        </p:nvSpPr>
        <p:spPr>
          <a:xfrm rot="0">
            <a:off x="10049024" y="7625954"/>
            <a:ext cx="7313414" cy="377875"/>
          </a:xfrm>
          <a:prstGeom prst="rect">
            <a:avLst/>
          </a:prstGeom>
        </p:spPr>
        <p:txBody>
          <a:bodyPr anchor="t" rtlCol="false" tIns="0" lIns="0" bIns="0" rIns="0">
            <a:spAutoFit/>
          </a:bodyPr>
          <a:lstStyle/>
          <a:p>
            <a:pPr algn="l">
              <a:lnSpc>
                <a:spcPts val="2499"/>
              </a:lnSpc>
            </a:pPr>
            <a:r>
              <a:rPr lang="en-US" sz="1562">
                <a:solidFill>
                  <a:srgbClr val="C2C4B5"/>
                </a:solidFill>
                <a:latin typeface="Bitter"/>
                <a:ea typeface="Bitter"/>
                <a:cs typeface="Bitter"/>
                <a:sym typeface="Bitter"/>
              </a:rPr>
              <a:t>Hover over links to reveal true URL; never open unsolicited attachments.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p:spPr>
        </p:sp>
      </p:grpSp>
      <p:grpSp>
        <p:nvGrpSpPr>
          <p:cNvPr name="Group 6" id="6"/>
          <p:cNvGrpSpPr>
            <a:grpSpLocks noChangeAspect="true"/>
          </p:cNvGrpSpPr>
          <p:nvPr/>
        </p:nvGrpSpPr>
        <p:grpSpPr>
          <a:xfrm rot="0">
            <a:off x="1108710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992238" y="832097"/>
            <a:ext cx="9445526" cy="1367135"/>
          </a:xfrm>
          <a:prstGeom prst="rect">
            <a:avLst/>
          </a:prstGeom>
        </p:spPr>
        <p:txBody>
          <a:bodyPr anchor="t" rtlCol="false" tIns="0" lIns="0" bIns="0" rIns="0">
            <a:spAutoFit/>
          </a:bodyPr>
          <a:lstStyle/>
          <a:p>
            <a:pPr algn="l">
              <a:lnSpc>
                <a:spcPts val="5187"/>
              </a:lnSpc>
            </a:pPr>
            <a:r>
              <a:rPr lang="en-US" sz="4124" b="true">
                <a:solidFill>
                  <a:srgbClr val="E1E5CD"/>
                </a:solidFill>
                <a:latin typeface="Arimo Bold"/>
                <a:ea typeface="Arimo Bold"/>
                <a:cs typeface="Arimo Bold"/>
                <a:sym typeface="Arimo Bold"/>
              </a:rPr>
              <a:t>Spotting Fake Websites and Malicious Links</a:t>
            </a:r>
          </a:p>
        </p:txBody>
      </p:sp>
      <p:grpSp>
        <p:nvGrpSpPr>
          <p:cNvPr name="Group 9" id="9"/>
          <p:cNvGrpSpPr/>
          <p:nvPr/>
        </p:nvGrpSpPr>
        <p:grpSpPr>
          <a:xfrm rot="0">
            <a:off x="992238" y="2518172"/>
            <a:ext cx="9445526" cy="1565225"/>
            <a:chOff x="0" y="0"/>
            <a:chExt cx="12594035" cy="2086967"/>
          </a:xfrm>
        </p:grpSpPr>
        <p:sp>
          <p:nvSpPr>
            <p:cNvPr name="Freeform 10" id="10"/>
            <p:cNvSpPr/>
            <p:nvPr/>
          </p:nvSpPr>
          <p:spPr>
            <a:xfrm flipH="false" flipV="false" rot="0">
              <a:off x="0" y="0"/>
              <a:ext cx="12594082" cy="2086991"/>
            </a:xfrm>
            <a:custGeom>
              <a:avLst/>
              <a:gdLst/>
              <a:ahLst/>
              <a:cxnLst/>
              <a:rect r="r" b="b" t="t" l="l"/>
              <a:pathLst>
                <a:path h="2086991" w="12594082">
                  <a:moveTo>
                    <a:pt x="0" y="42545"/>
                  </a:moveTo>
                  <a:cubicBezTo>
                    <a:pt x="0" y="19050"/>
                    <a:pt x="19050" y="0"/>
                    <a:pt x="42545" y="0"/>
                  </a:cubicBezTo>
                  <a:lnTo>
                    <a:pt x="12551537" y="0"/>
                  </a:lnTo>
                  <a:cubicBezTo>
                    <a:pt x="12575032" y="0"/>
                    <a:pt x="12594082" y="19050"/>
                    <a:pt x="12594082" y="42545"/>
                  </a:cubicBezTo>
                  <a:lnTo>
                    <a:pt x="12594082" y="2044446"/>
                  </a:lnTo>
                  <a:cubicBezTo>
                    <a:pt x="12594082" y="2067941"/>
                    <a:pt x="12575032" y="2086991"/>
                    <a:pt x="12551537" y="2086991"/>
                  </a:cubicBezTo>
                  <a:lnTo>
                    <a:pt x="42545" y="2086991"/>
                  </a:lnTo>
                  <a:cubicBezTo>
                    <a:pt x="19050" y="2086991"/>
                    <a:pt x="0" y="2067941"/>
                    <a:pt x="0" y="2044446"/>
                  </a:cubicBezTo>
                  <a:close/>
                </a:path>
              </a:pathLst>
            </a:custGeom>
            <a:solidFill>
              <a:srgbClr val="3B3C3E"/>
            </a:solidFill>
          </p:spPr>
        </p:sp>
      </p:grpSp>
      <p:sp>
        <p:nvSpPr>
          <p:cNvPr name="TextBox 11" id="11"/>
          <p:cNvSpPr txBox="true"/>
          <p:nvPr/>
        </p:nvSpPr>
        <p:spPr>
          <a:xfrm rot="0">
            <a:off x="1204764" y="2711649"/>
            <a:ext cx="2658070" cy="351234"/>
          </a:xfrm>
          <a:prstGeom prst="rect">
            <a:avLst/>
          </a:prstGeom>
        </p:spPr>
        <p:txBody>
          <a:bodyPr anchor="t" rtlCol="false" tIns="0" lIns="0" bIns="0" rIns="0">
            <a:spAutoFit/>
          </a:bodyPr>
          <a:lstStyle/>
          <a:p>
            <a:pPr algn="l">
              <a:lnSpc>
                <a:spcPts val="2562"/>
              </a:lnSpc>
            </a:pPr>
            <a:r>
              <a:rPr lang="en-US" sz="2062" b="true">
                <a:solidFill>
                  <a:srgbClr val="C2C4B5"/>
                </a:solidFill>
                <a:latin typeface="Arimo Bold"/>
                <a:ea typeface="Arimo Bold"/>
                <a:cs typeface="Arimo Bold"/>
                <a:sym typeface="Arimo Bold"/>
              </a:rPr>
              <a:t>URL Mismatch</a:t>
            </a:r>
          </a:p>
        </p:txBody>
      </p:sp>
      <p:sp>
        <p:nvSpPr>
          <p:cNvPr name="TextBox 12" id="12"/>
          <p:cNvSpPr txBox="true"/>
          <p:nvPr/>
        </p:nvSpPr>
        <p:spPr>
          <a:xfrm rot="0">
            <a:off x="1204764" y="3123754"/>
            <a:ext cx="9020472" cy="747117"/>
          </a:xfrm>
          <a:prstGeom prst="rect">
            <a:avLst/>
          </a:prstGeom>
        </p:spPr>
        <p:txBody>
          <a:bodyPr anchor="t" rtlCol="false" tIns="0" lIns="0" bIns="0" rIns="0">
            <a:spAutoFit/>
          </a:bodyPr>
          <a:lstStyle/>
          <a:p>
            <a:pPr algn="l">
              <a:lnSpc>
                <a:spcPts val="2625"/>
              </a:lnSpc>
            </a:pPr>
            <a:r>
              <a:rPr lang="en-US" sz="1625">
                <a:solidFill>
                  <a:srgbClr val="C2C4B5"/>
                </a:solidFill>
                <a:latin typeface="Bitter"/>
                <a:ea typeface="Bitter"/>
                <a:cs typeface="Bitter"/>
                <a:sym typeface="Bitter"/>
              </a:rPr>
              <a:t>The visible link text differs from the actual URL (e.g., `microsoft.com` but links to `malicious-site.ru`). Always verify the true destination.</a:t>
            </a:r>
          </a:p>
        </p:txBody>
      </p:sp>
      <p:grpSp>
        <p:nvGrpSpPr>
          <p:cNvPr name="Group 13" id="13"/>
          <p:cNvGrpSpPr/>
          <p:nvPr/>
        </p:nvGrpSpPr>
        <p:grpSpPr>
          <a:xfrm rot="0">
            <a:off x="992238" y="4295924"/>
            <a:ext cx="9445526" cy="1565225"/>
            <a:chOff x="0" y="0"/>
            <a:chExt cx="12594035" cy="2086967"/>
          </a:xfrm>
        </p:grpSpPr>
        <p:sp>
          <p:nvSpPr>
            <p:cNvPr name="Freeform 14" id="14"/>
            <p:cNvSpPr/>
            <p:nvPr/>
          </p:nvSpPr>
          <p:spPr>
            <a:xfrm flipH="false" flipV="false" rot="0">
              <a:off x="0" y="0"/>
              <a:ext cx="12594082" cy="2086991"/>
            </a:xfrm>
            <a:custGeom>
              <a:avLst/>
              <a:gdLst/>
              <a:ahLst/>
              <a:cxnLst/>
              <a:rect r="r" b="b" t="t" l="l"/>
              <a:pathLst>
                <a:path h="2086991" w="12594082">
                  <a:moveTo>
                    <a:pt x="0" y="42545"/>
                  </a:moveTo>
                  <a:cubicBezTo>
                    <a:pt x="0" y="19050"/>
                    <a:pt x="19050" y="0"/>
                    <a:pt x="42545" y="0"/>
                  </a:cubicBezTo>
                  <a:lnTo>
                    <a:pt x="12551537" y="0"/>
                  </a:lnTo>
                  <a:cubicBezTo>
                    <a:pt x="12575032" y="0"/>
                    <a:pt x="12594082" y="19050"/>
                    <a:pt x="12594082" y="42545"/>
                  </a:cubicBezTo>
                  <a:lnTo>
                    <a:pt x="12594082" y="2044446"/>
                  </a:lnTo>
                  <a:cubicBezTo>
                    <a:pt x="12594082" y="2067941"/>
                    <a:pt x="12575032" y="2086991"/>
                    <a:pt x="12551537" y="2086991"/>
                  </a:cubicBezTo>
                  <a:lnTo>
                    <a:pt x="42545" y="2086991"/>
                  </a:lnTo>
                  <a:cubicBezTo>
                    <a:pt x="19050" y="2086991"/>
                    <a:pt x="0" y="2067941"/>
                    <a:pt x="0" y="2044446"/>
                  </a:cubicBezTo>
                  <a:close/>
                </a:path>
              </a:pathLst>
            </a:custGeom>
            <a:solidFill>
              <a:srgbClr val="3B3C3E"/>
            </a:solidFill>
          </p:spPr>
        </p:sp>
      </p:grpSp>
      <p:sp>
        <p:nvSpPr>
          <p:cNvPr name="TextBox 15" id="15"/>
          <p:cNvSpPr txBox="true"/>
          <p:nvPr/>
        </p:nvSpPr>
        <p:spPr>
          <a:xfrm rot="0">
            <a:off x="1204764" y="4489400"/>
            <a:ext cx="2658070" cy="351234"/>
          </a:xfrm>
          <a:prstGeom prst="rect">
            <a:avLst/>
          </a:prstGeom>
        </p:spPr>
        <p:txBody>
          <a:bodyPr anchor="t" rtlCol="false" tIns="0" lIns="0" bIns="0" rIns="0">
            <a:spAutoFit/>
          </a:bodyPr>
          <a:lstStyle/>
          <a:p>
            <a:pPr algn="l">
              <a:lnSpc>
                <a:spcPts val="2562"/>
              </a:lnSpc>
            </a:pPr>
            <a:r>
              <a:rPr lang="en-US" sz="2062" b="true">
                <a:solidFill>
                  <a:srgbClr val="C2C4B5"/>
                </a:solidFill>
                <a:latin typeface="Arimo Bold"/>
                <a:ea typeface="Arimo Bold"/>
                <a:cs typeface="Arimo Bold"/>
                <a:sym typeface="Arimo Bold"/>
              </a:rPr>
              <a:t>No HTTPS/Padlock</a:t>
            </a:r>
          </a:p>
        </p:txBody>
      </p:sp>
      <p:sp>
        <p:nvSpPr>
          <p:cNvPr name="TextBox 16" id="16"/>
          <p:cNvSpPr txBox="true"/>
          <p:nvPr/>
        </p:nvSpPr>
        <p:spPr>
          <a:xfrm rot="0">
            <a:off x="1204764" y="4901505"/>
            <a:ext cx="9020472" cy="747117"/>
          </a:xfrm>
          <a:prstGeom prst="rect">
            <a:avLst/>
          </a:prstGeom>
        </p:spPr>
        <p:txBody>
          <a:bodyPr anchor="t" rtlCol="false" tIns="0" lIns="0" bIns="0" rIns="0">
            <a:spAutoFit/>
          </a:bodyPr>
          <a:lstStyle/>
          <a:p>
            <a:pPr algn="l">
              <a:lnSpc>
                <a:spcPts val="2625"/>
              </a:lnSpc>
            </a:pPr>
            <a:r>
              <a:rPr lang="en-US" sz="1625">
                <a:solidFill>
                  <a:srgbClr val="C2C4B5"/>
                </a:solidFill>
                <a:latin typeface="Bitter"/>
                <a:ea typeface="Bitter"/>
                <a:cs typeface="Bitter"/>
                <a:sym typeface="Bitter"/>
              </a:rPr>
              <a:t>Legitimate sites use `https://` and have a padlock icon in the browser bar. A missing padlock or `http://` indicates an unsecured connection.</a:t>
            </a:r>
          </a:p>
        </p:txBody>
      </p:sp>
      <p:grpSp>
        <p:nvGrpSpPr>
          <p:cNvPr name="Group 17" id="17"/>
          <p:cNvGrpSpPr/>
          <p:nvPr/>
        </p:nvGrpSpPr>
        <p:grpSpPr>
          <a:xfrm rot="0">
            <a:off x="992238" y="6073676"/>
            <a:ext cx="9445526" cy="1565225"/>
            <a:chOff x="0" y="0"/>
            <a:chExt cx="12594035" cy="2086967"/>
          </a:xfrm>
        </p:grpSpPr>
        <p:sp>
          <p:nvSpPr>
            <p:cNvPr name="Freeform 18" id="18"/>
            <p:cNvSpPr/>
            <p:nvPr/>
          </p:nvSpPr>
          <p:spPr>
            <a:xfrm flipH="false" flipV="false" rot="0">
              <a:off x="0" y="0"/>
              <a:ext cx="12594082" cy="2086991"/>
            </a:xfrm>
            <a:custGeom>
              <a:avLst/>
              <a:gdLst/>
              <a:ahLst/>
              <a:cxnLst/>
              <a:rect r="r" b="b" t="t" l="l"/>
              <a:pathLst>
                <a:path h="2086991" w="12594082">
                  <a:moveTo>
                    <a:pt x="0" y="42545"/>
                  </a:moveTo>
                  <a:cubicBezTo>
                    <a:pt x="0" y="19050"/>
                    <a:pt x="19050" y="0"/>
                    <a:pt x="42545" y="0"/>
                  </a:cubicBezTo>
                  <a:lnTo>
                    <a:pt x="12551537" y="0"/>
                  </a:lnTo>
                  <a:cubicBezTo>
                    <a:pt x="12575032" y="0"/>
                    <a:pt x="12594082" y="19050"/>
                    <a:pt x="12594082" y="42545"/>
                  </a:cubicBezTo>
                  <a:lnTo>
                    <a:pt x="12594082" y="2044446"/>
                  </a:lnTo>
                  <a:cubicBezTo>
                    <a:pt x="12594082" y="2067941"/>
                    <a:pt x="12575032" y="2086991"/>
                    <a:pt x="12551537" y="2086991"/>
                  </a:cubicBezTo>
                  <a:lnTo>
                    <a:pt x="42545" y="2086991"/>
                  </a:lnTo>
                  <a:cubicBezTo>
                    <a:pt x="19050" y="2086991"/>
                    <a:pt x="0" y="2067941"/>
                    <a:pt x="0" y="2044446"/>
                  </a:cubicBezTo>
                  <a:close/>
                </a:path>
              </a:pathLst>
            </a:custGeom>
            <a:solidFill>
              <a:srgbClr val="3B3C3E"/>
            </a:solidFill>
          </p:spPr>
        </p:sp>
      </p:grpSp>
      <p:sp>
        <p:nvSpPr>
          <p:cNvPr name="TextBox 19" id="19"/>
          <p:cNvSpPr txBox="true"/>
          <p:nvPr/>
        </p:nvSpPr>
        <p:spPr>
          <a:xfrm rot="0">
            <a:off x="1204764" y="6267152"/>
            <a:ext cx="2658070" cy="351234"/>
          </a:xfrm>
          <a:prstGeom prst="rect">
            <a:avLst/>
          </a:prstGeom>
        </p:spPr>
        <p:txBody>
          <a:bodyPr anchor="t" rtlCol="false" tIns="0" lIns="0" bIns="0" rIns="0">
            <a:spAutoFit/>
          </a:bodyPr>
          <a:lstStyle/>
          <a:p>
            <a:pPr algn="l">
              <a:lnSpc>
                <a:spcPts val="2562"/>
              </a:lnSpc>
            </a:pPr>
            <a:r>
              <a:rPr lang="en-US" sz="2062" b="true">
                <a:solidFill>
                  <a:srgbClr val="C2C4B5"/>
                </a:solidFill>
                <a:latin typeface="Arimo Bold"/>
                <a:ea typeface="Arimo Bold"/>
                <a:cs typeface="Arimo Bold"/>
                <a:sym typeface="Arimo Bold"/>
              </a:rPr>
              <a:t>Poor Design</a:t>
            </a:r>
          </a:p>
        </p:txBody>
      </p:sp>
      <p:sp>
        <p:nvSpPr>
          <p:cNvPr name="TextBox 20" id="20"/>
          <p:cNvSpPr txBox="true"/>
          <p:nvPr/>
        </p:nvSpPr>
        <p:spPr>
          <a:xfrm rot="0">
            <a:off x="1204764" y="6679257"/>
            <a:ext cx="9020472" cy="747117"/>
          </a:xfrm>
          <a:prstGeom prst="rect">
            <a:avLst/>
          </a:prstGeom>
        </p:spPr>
        <p:txBody>
          <a:bodyPr anchor="t" rtlCol="false" tIns="0" lIns="0" bIns="0" rIns="0">
            <a:spAutoFit/>
          </a:bodyPr>
          <a:lstStyle/>
          <a:p>
            <a:pPr algn="l">
              <a:lnSpc>
                <a:spcPts val="2625"/>
              </a:lnSpc>
            </a:pPr>
            <a:r>
              <a:rPr lang="en-US" sz="1625">
                <a:solidFill>
                  <a:srgbClr val="C2C4B5"/>
                </a:solidFill>
                <a:latin typeface="Bitter"/>
                <a:ea typeface="Bitter"/>
                <a:cs typeface="Bitter"/>
                <a:sym typeface="Bitter"/>
              </a:rPr>
              <a:t>Low-resolution logos, broken links, inconsistent branding, or non-functional features often indicate a fraudulent site.</a:t>
            </a:r>
          </a:p>
        </p:txBody>
      </p:sp>
      <p:grpSp>
        <p:nvGrpSpPr>
          <p:cNvPr name="Group 21" id="21"/>
          <p:cNvGrpSpPr/>
          <p:nvPr/>
        </p:nvGrpSpPr>
        <p:grpSpPr>
          <a:xfrm rot="0">
            <a:off x="992238" y="7851427"/>
            <a:ext cx="9445526" cy="1565225"/>
            <a:chOff x="0" y="0"/>
            <a:chExt cx="12594035" cy="2086967"/>
          </a:xfrm>
        </p:grpSpPr>
        <p:sp>
          <p:nvSpPr>
            <p:cNvPr name="Freeform 22" id="22"/>
            <p:cNvSpPr/>
            <p:nvPr/>
          </p:nvSpPr>
          <p:spPr>
            <a:xfrm flipH="false" flipV="false" rot="0">
              <a:off x="0" y="0"/>
              <a:ext cx="12594082" cy="2086991"/>
            </a:xfrm>
            <a:custGeom>
              <a:avLst/>
              <a:gdLst/>
              <a:ahLst/>
              <a:cxnLst/>
              <a:rect r="r" b="b" t="t" l="l"/>
              <a:pathLst>
                <a:path h="2086991" w="12594082">
                  <a:moveTo>
                    <a:pt x="0" y="42545"/>
                  </a:moveTo>
                  <a:cubicBezTo>
                    <a:pt x="0" y="19050"/>
                    <a:pt x="19050" y="0"/>
                    <a:pt x="42545" y="0"/>
                  </a:cubicBezTo>
                  <a:lnTo>
                    <a:pt x="12551537" y="0"/>
                  </a:lnTo>
                  <a:cubicBezTo>
                    <a:pt x="12575032" y="0"/>
                    <a:pt x="12594082" y="19050"/>
                    <a:pt x="12594082" y="42545"/>
                  </a:cubicBezTo>
                  <a:lnTo>
                    <a:pt x="12594082" y="2044446"/>
                  </a:lnTo>
                  <a:cubicBezTo>
                    <a:pt x="12594082" y="2067941"/>
                    <a:pt x="12575032" y="2086991"/>
                    <a:pt x="12551537" y="2086991"/>
                  </a:cubicBezTo>
                  <a:lnTo>
                    <a:pt x="42545" y="2086991"/>
                  </a:lnTo>
                  <a:cubicBezTo>
                    <a:pt x="19050" y="2086991"/>
                    <a:pt x="0" y="2067941"/>
                    <a:pt x="0" y="2044446"/>
                  </a:cubicBezTo>
                  <a:close/>
                </a:path>
              </a:pathLst>
            </a:custGeom>
            <a:solidFill>
              <a:srgbClr val="3B3C3E"/>
            </a:solidFill>
          </p:spPr>
        </p:sp>
      </p:grpSp>
      <p:sp>
        <p:nvSpPr>
          <p:cNvPr name="TextBox 23" id="23"/>
          <p:cNvSpPr txBox="true"/>
          <p:nvPr/>
        </p:nvSpPr>
        <p:spPr>
          <a:xfrm rot="0">
            <a:off x="1204764" y="8044904"/>
            <a:ext cx="2658070" cy="351234"/>
          </a:xfrm>
          <a:prstGeom prst="rect">
            <a:avLst/>
          </a:prstGeom>
        </p:spPr>
        <p:txBody>
          <a:bodyPr anchor="t" rtlCol="false" tIns="0" lIns="0" bIns="0" rIns="0">
            <a:spAutoFit/>
          </a:bodyPr>
          <a:lstStyle/>
          <a:p>
            <a:pPr algn="l">
              <a:lnSpc>
                <a:spcPts val="2562"/>
              </a:lnSpc>
            </a:pPr>
            <a:r>
              <a:rPr lang="en-US" sz="2062" b="true">
                <a:solidFill>
                  <a:srgbClr val="C2C4B5"/>
                </a:solidFill>
                <a:latin typeface="Arimo Bold"/>
                <a:ea typeface="Arimo Bold"/>
                <a:cs typeface="Arimo Bold"/>
                <a:sym typeface="Arimo Bold"/>
              </a:rPr>
              <a:t>Domain Squatting</a:t>
            </a:r>
          </a:p>
        </p:txBody>
      </p:sp>
      <p:sp>
        <p:nvSpPr>
          <p:cNvPr name="TextBox 24" id="24"/>
          <p:cNvSpPr txBox="true"/>
          <p:nvPr/>
        </p:nvSpPr>
        <p:spPr>
          <a:xfrm rot="0">
            <a:off x="1204764" y="8457009"/>
            <a:ext cx="9020472" cy="747117"/>
          </a:xfrm>
          <a:prstGeom prst="rect">
            <a:avLst/>
          </a:prstGeom>
        </p:spPr>
        <p:txBody>
          <a:bodyPr anchor="t" rtlCol="false" tIns="0" lIns="0" bIns="0" rIns="0">
            <a:spAutoFit/>
          </a:bodyPr>
          <a:lstStyle/>
          <a:p>
            <a:pPr algn="l">
              <a:lnSpc>
                <a:spcPts val="2625"/>
              </a:lnSpc>
            </a:pPr>
            <a:r>
              <a:rPr lang="en-US" sz="1625">
                <a:solidFill>
                  <a:srgbClr val="C2C4B5"/>
                </a:solidFill>
                <a:latin typeface="Bitter"/>
                <a:ea typeface="Bitter"/>
                <a:cs typeface="Bitter"/>
                <a:sym typeface="Bitter"/>
              </a:rPr>
              <a:t>Watch for slight variations of legitimate domains (e.g., `amaz0n.com`, `g00gle.com`). These are designed to trick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p:spPr>
        </p:sp>
      </p:grpSp>
      <p:sp>
        <p:nvSpPr>
          <p:cNvPr name="TextBox 6" id="6"/>
          <p:cNvSpPr txBox="true"/>
          <p:nvPr/>
        </p:nvSpPr>
        <p:spPr>
          <a:xfrm rot="0">
            <a:off x="992238" y="1058615"/>
            <a:ext cx="12915751" cy="943124"/>
          </a:xfrm>
          <a:prstGeom prst="rect">
            <a:avLst/>
          </a:prstGeom>
        </p:spPr>
        <p:txBody>
          <a:bodyPr anchor="t" rtlCol="false" tIns="0" lIns="0" bIns="0" rIns="0">
            <a:spAutoFit/>
          </a:bodyPr>
          <a:lstStyle/>
          <a:p>
            <a:pPr algn="l">
              <a:lnSpc>
                <a:spcPts val="6937"/>
              </a:lnSpc>
            </a:pPr>
            <a:r>
              <a:rPr lang="en-US" sz="5562" b="true">
                <a:solidFill>
                  <a:srgbClr val="E1E5CD"/>
                </a:solidFill>
                <a:latin typeface="Arimo Bold"/>
                <a:ea typeface="Arimo Bold"/>
                <a:cs typeface="Arimo Bold"/>
                <a:sym typeface="Arimo Bold"/>
              </a:rPr>
              <a:t>Social Engineering: The Human Element</a:t>
            </a:r>
          </a:p>
        </p:txBody>
      </p:sp>
      <p:sp>
        <p:nvSpPr>
          <p:cNvPr name="TextBox 7" id="7"/>
          <p:cNvSpPr txBox="true"/>
          <p:nvPr/>
        </p:nvSpPr>
        <p:spPr>
          <a:xfrm rot="0">
            <a:off x="992238" y="2992598"/>
            <a:ext cx="9505355" cy="2363391"/>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Social engineering is a manipulation tactic that exploits human psychology rather than technical vulnerabilities. Attackers prey on emotions like trust, curiosity, fear, urgency, or the desire for gain to trick individuals into divulging confidential information or performing actions against their best interest.</a:t>
            </a:r>
          </a:p>
        </p:txBody>
      </p:sp>
      <p:sp>
        <p:nvSpPr>
          <p:cNvPr name="TextBox 8" id="8"/>
          <p:cNvSpPr txBox="true"/>
          <p:nvPr/>
        </p:nvSpPr>
        <p:spPr>
          <a:xfrm rot="0">
            <a:off x="860352" y="5467988"/>
            <a:ext cx="9505355" cy="1909762"/>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Common tactics include pretexting (fabricating a scenario), baiting (tempting with a false promise), and quid pro quo (promise of a service for information). Remarkably, 98% of cyberattacks leverage social engineering, highlighting its effectiveness.</a:t>
            </a:r>
          </a:p>
        </p:txBody>
      </p:sp>
      <p:grpSp>
        <p:nvGrpSpPr>
          <p:cNvPr name="Group 9" id="9"/>
          <p:cNvGrpSpPr>
            <a:grpSpLocks noChangeAspect="true"/>
          </p:cNvGrpSpPr>
          <p:nvPr/>
        </p:nvGrpSpPr>
        <p:grpSpPr>
          <a:xfrm rot="0">
            <a:off x="11198870" y="2745879"/>
            <a:ext cx="6106269" cy="6106269"/>
            <a:chOff x="0" y="0"/>
            <a:chExt cx="8141692" cy="8141692"/>
          </a:xfrm>
        </p:grpSpPr>
        <p:sp>
          <p:nvSpPr>
            <p:cNvPr name="Freeform 10" id="10" descr="preencoded.png"/>
            <p:cNvSpPr/>
            <p:nvPr/>
          </p:nvSpPr>
          <p:spPr>
            <a:xfrm flipH="false" flipV="false" rot="0">
              <a:off x="0" y="0"/>
              <a:ext cx="8141716" cy="8141716"/>
            </a:xfrm>
            <a:custGeom>
              <a:avLst/>
              <a:gdLst/>
              <a:ahLst/>
              <a:cxnLst/>
              <a:rect r="r" b="b" t="t" l="l"/>
              <a:pathLst>
                <a:path h="8141716" w="8141716">
                  <a:moveTo>
                    <a:pt x="0" y="0"/>
                  </a:moveTo>
                  <a:lnTo>
                    <a:pt x="8141716" y="0"/>
                  </a:lnTo>
                  <a:lnTo>
                    <a:pt x="8141716" y="8141716"/>
                  </a:lnTo>
                  <a:lnTo>
                    <a:pt x="0" y="8141716"/>
                  </a:lnTo>
                  <a:lnTo>
                    <a:pt x="0" y="0"/>
                  </a:lnTo>
                  <a:close/>
                </a:path>
              </a:pathLst>
            </a:custGeom>
            <a:blipFill>
              <a:blip r:embed="rId3"/>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p:spPr>
        </p:sp>
      </p:grpSp>
      <p:grpSp>
        <p:nvGrpSpPr>
          <p:cNvPr name="Group 6" id="6"/>
          <p:cNvGrpSpPr>
            <a:grpSpLocks noChangeAspect="true"/>
          </p:cNvGrpSpPr>
          <p:nvPr/>
        </p:nvGrpSpPr>
        <p:grpSpPr>
          <a:xfrm rot="0">
            <a:off x="1108710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992238" y="810369"/>
            <a:ext cx="9445526" cy="1740694"/>
          </a:xfrm>
          <a:prstGeom prst="rect">
            <a:avLst/>
          </a:prstGeom>
        </p:spPr>
        <p:txBody>
          <a:bodyPr anchor="t" rtlCol="false" tIns="0" lIns="0" bIns="0" rIns="0">
            <a:spAutoFit/>
          </a:bodyPr>
          <a:lstStyle/>
          <a:p>
            <a:pPr algn="l">
              <a:lnSpc>
                <a:spcPts val="6625"/>
              </a:lnSpc>
            </a:pPr>
            <a:r>
              <a:rPr lang="en-US" sz="5250" b="true">
                <a:solidFill>
                  <a:srgbClr val="E1E5CD"/>
                </a:solidFill>
                <a:latin typeface="Arimo Bold"/>
                <a:ea typeface="Arimo Bold"/>
                <a:cs typeface="Arimo Bold"/>
                <a:sym typeface="Arimo Bold"/>
              </a:rPr>
              <a:t>Common Social Engineering Lures</a:t>
            </a:r>
          </a:p>
        </p:txBody>
      </p:sp>
      <p:grpSp>
        <p:nvGrpSpPr>
          <p:cNvPr name="Group 9" id="9"/>
          <p:cNvGrpSpPr>
            <a:grpSpLocks noChangeAspect="true"/>
          </p:cNvGrpSpPr>
          <p:nvPr/>
        </p:nvGrpSpPr>
        <p:grpSpPr>
          <a:xfrm rot="0">
            <a:off x="992238" y="2954982"/>
            <a:ext cx="1346746" cy="1616125"/>
            <a:chOff x="0" y="0"/>
            <a:chExt cx="1795662" cy="2154833"/>
          </a:xfrm>
        </p:grpSpPr>
        <p:sp>
          <p:nvSpPr>
            <p:cNvPr name="Freeform 10" id="10" descr="preencoded.png"/>
            <p:cNvSpPr/>
            <p:nvPr/>
          </p:nvSpPr>
          <p:spPr>
            <a:xfrm flipH="false" flipV="false" rot="0">
              <a:off x="0" y="0"/>
              <a:ext cx="1795653" cy="2154809"/>
            </a:xfrm>
            <a:custGeom>
              <a:avLst/>
              <a:gdLst/>
              <a:ahLst/>
              <a:cxnLst/>
              <a:rect r="r" b="b" t="t" l="l"/>
              <a:pathLst>
                <a:path h="2154809" w="1795653">
                  <a:moveTo>
                    <a:pt x="0" y="0"/>
                  </a:moveTo>
                  <a:lnTo>
                    <a:pt x="1795653" y="0"/>
                  </a:lnTo>
                  <a:lnTo>
                    <a:pt x="1795653" y="2154809"/>
                  </a:lnTo>
                  <a:lnTo>
                    <a:pt x="0" y="2154809"/>
                  </a:lnTo>
                  <a:lnTo>
                    <a:pt x="0" y="0"/>
                  </a:lnTo>
                  <a:close/>
                </a:path>
              </a:pathLst>
            </a:custGeom>
            <a:blipFill>
              <a:blip r:embed="rId4"/>
              <a:stretch>
                <a:fillRect l="0" t="-235" r="0" b="-236"/>
              </a:stretch>
            </a:blipFill>
          </p:spPr>
        </p:sp>
      </p:grpSp>
      <p:sp>
        <p:nvSpPr>
          <p:cNvPr name="TextBox 11" id="11"/>
          <p:cNvSpPr txBox="true"/>
          <p:nvPr/>
        </p:nvSpPr>
        <p:spPr>
          <a:xfrm rot="0">
            <a:off x="2608212" y="3186112"/>
            <a:ext cx="3366939" cy="458838"/>
          </a:xfrm>
          <a:prstGeom prst="rect">
            <a:avLst/>
          </a:prstGeom>
        </p:spPr>
        <p:txBody>
          <a:bodyPr anchor="t" rtlCol="false" tIns="0" lIns="0" bIns="0" rIns="0">
            <a:spAutoFit/>
          </a:bodyPr>
          <a:lstStyle/>
          <a:p>
            <a:pPr algn="l">
              <a:lnSpc>
                <a:spcPts val="3312"/>
              </a:lnSpc>
            </a:pPr>
            <a:r>
              <a:rPr lang="en-US" sz="2625" b="true">
                <a:solidFill>
                  <a:srgbClr val="C2C4B5"/>
                </a:solidFill>
                <a:latin typeface="Arimo Bold"/>
                <a:ea typeface="Arimo Bold"/>
                <a:cs typeface="Arimo Bold"/>
                <a:sym typeface="Arimo Bold"/>
              </a:rPr>
              <a:t>Urgency/Scarcity</a:t>
            </a:r>
          </a:p>
        </p:txBody>
      </p:sp>
      <p:sp>
        <p:nvSpPr>
          <p:cNvPr name="TextBox 12" id="12"/>
          <p:cNvSpPr txBox="true"/>
          <p:nvPr/>
        </p:nvSpPr>
        <p:spPr>
          <a:xfrm rot="0">
            <a:off x="2608212" y="3720704"/>
            <a:ext cx="7829550" cy="516731"/>
          </a:xfrm>
          <a:prstGeom prst="rect">
            <a:avLst/>
          </a:prstGeom>
        </p:spPr>
        <p:txBody>
          <a:bodyPr anchor="t" rtlCol="false" tIns="0" lIns="0" bIns="0" rIns="0">
            <a:spAutoFit/>
          </a:bodyPr>
          <a:lstStyle/>
          <a:p>
            <a:pPr algn="l">
              <a:lnSpc>
                <a:spcPts val="3374"/>
              </a:lnSpc>
            </a:pPr>
            <a:r>
              <a:rPr lang="en-US" sz="2062">
                <a:solidFill>
                  <a:srgbClr val="C2C4B5"/>
                </a:solidFill>
                <a:latin typeface="Bitter"/>
                <a:ea typeface="Bitter"/>
                <a:cs typeface="Bitter"/>
                <a:sym typeface="Bitter"/>
              </a:rPr>
              <a:t>"Limited time offer," "Immediate payment required."</a:t>
            </a:r>
          </a:p>
        </p:txBody>
      </p:sp>
      <p:grpSp>
        <p:nvGrpSpPr>
          <p:cNvPr name="Group 13" id="13"/>
          <p:cNvGrpSpPr>
            <a:grpSpLocks noChangeAspect="true"/>
          </p:cNvGrpSpPr>
          <p:nvPr/>
        </p:nvGrpSpPr>
        <p:grpSpPr>
          <a:xfrm rot="0">
            <a:off x="992238" y="4571108"/>
            <a:ext cx="1346746" cy="1616125"/>
            <a:chOff x="0" y="0"/>
            <a:chExt cx="1795662" cy="2154833"/>
          </a:xfrm>
        </p:grpSpPr>
        <p:sp>
          <p:nvSpPr>
            <p:cNvPr name="Freeform 14" id="14" descr="preencoded.png"/>
            <p:cNvSpPr/>
            <p:nvPr/>
          </p:nvSpPr>
          <p:spPr>
            <a:xfrm flipH="false" flipV="false" rot="0">
              <a:off x="0" y="0"/>
              <a:ext cx="1795653" cy="2154809"/>
            </a:xfrm>
            <a:custGeom>
              <a:avLst/>
              <a:gdLst/>
              <a:ahLst/>
              <a:cxnLst/>
              <a:rect r="r" b="b" t="t" l="l"/>
              <a:pathLst>
                <a:path h="2154809" w="1795653">
                  <a:moveTo>
                    <a:pt x="0" y="0"/>
                  </a:moveTo>
                  <a:lnTo>
                    <a:pt x="1795653" y="0"/>
                  </a:lnTo>
                  <a:lnTo>
                    <a:pt x="1795653" y="2154809"/>
                  </a:lnTo>
                  <a:lnTo>
                    <a:pt x="0" y="2154809"/>
                  </a:lnTo>
                  <a:lnTo>
                    <a:pt x="0" y="0"/>
                  </a:lnTo>
                  <a:close/>
                </a:path>
              </a:pathLst>
            </a:custGeom>
            <a:blipFill>
              <a:blip r:embed="rId5"/>
              <a:stretch>
                <a:fillRect l="0" t="-235" r="0" b="-236"/>
              </a:stretch>
            </a:blipFill>
          </p:spPr>
        </p:sp>
      </p:grpSp>
      <p:sp>
        <p:nvSpPr>
          <p:cNvPr name="TextBox 15" id="15"/>
          <p:cNvSpPr txBox="true"/>
          <p:nvPr/>
        </p:nvSpPr>
        <p:spPr>
          <a:xfrm rot="0">
            <a:off x="2608212" y="4802238"/>
            <a:ext cx="3366939" cy="458837"/>
          </a:xfrm>
          <a:prstGeom prst="rect">
            <a:avLst/>
          </a:prstGeom>
        </p:spPr>
        <p:txBody>
          <a:bodyPr anchor="t" rtlCol="false" tIns="0" lIns="0" bIns="0" rIns="0">
            <a:spAutoFit/>
          </a:bodyPr>
          <a:lstStyle/>
          <a:p>
            <a:pPr algn="l">
              <a:lnSpc>
                <a:spcPts val="3312"/>
              </a:lnSpc>
            </a:pPr>
            <a:r>
              <a:rPr lang="en-US" sz="2625" b="true">
                <a:solidFill>
                  <a:srgbClr val="C2C4B5"/>
                </a:solidFill>
                <a:latin typeface="Arimo Bold"/>
                <a:ea typeface="Arimo Bold"/>
                <a:cs typeface="Arimo Bold"/>
                <a:sym typeface="Arimo Bold"/>
              </a:rPr>
              <a:t>Authority</a:t>
            </a:r>
          </a:p>
        </p:txBody>
      </p:sp>
      <p:sp>
        <p:nvSpPr>
          <p:cNvPr name="TextBox 16" id="16"/>
          <p:cNvSpPr txBox="true"/>
          <p:nvPr/>
        </p:nvSpPr>
        <p:spPr>
          <a:xfrm rot="0">
            <a:off x="2608212" y="5336827"/>
            <a:ext cx="7829550" cy="516731"/>
          </a:xfrm>
          <a:prstGeom prst="rect">
            <a:avLst/>
          </a:prstGeom>
        </p:spPr>
        <p:txBody>
          <a:bodyPr anchor="t" rtlCol="false" tIns="0" lIns="0" bIns="0" rIns="0">
            <a:spAutoFit/>
          </a:bodyPr>
          <a:lstStyle/>
          <a:p>
            <a:pPr algn="l">
              <a:lnSpc>
                <a:spcPts val="3374"/>
              </a:lnSpc>
            </a:pPr>
            <a:r>
              <a:rPr lang="en-US" sz="2062">
                <a:solidFill>
                  <a:srgbClr val="C2C4B5"/>
                </a:solidFill>
                <a:latin typeface="Bitter"/>
                <a:ea typeface="Bitter"/>
                <a:cs typeface="Bitter"/>
                <a:sym typeface="Bitter"/>
              </a:rPr>
              <a:t>Impersonating CEO, IT support, bank, or law enforcement.</a:t>
            </a:r>
          </a:p>
        </p:txBody>
      </p:sp>
      <p:grpSp>
        <p:nvGrpSpPr>
          <p:cNvPr name="Group 17" id="17"/>
          <p:cNvGrpSpPr>
            <a:grpSpLocks noChangeAspect="true"/>
          </p:cNvGrpSpPr>
          <p:nvPr/>
        </p:nvGrpSpPr>
        <p:grpSpPr>
          <a:xfrm rot="0">
            <a:off x="992238" y="6187231"/>
            <a:ext cx="1346746" cy="1616125"/>
            <a:chOff x="0" y="0"/>
            <a:chExt cx="1795662" cy="2154833"/>
          </a:xfrm>
        </p:grpSpPr>
        <p:sp>
          <p:nvSpPr>
            <p:cNvPr name="Freeform 18" id="18" descr="preencoded.png"/>
            <p:cNvSpPr/>
            <p:nvPr/>
          </p:nvSpPr>
          <p:spPr>
            <a:xfrm flipH="false" flipV="false" rot="0">
              <a:off x="0" y="0"/>
              <a:ext cx="1795653" cy="2154809"/>
            </a:xfrm>
            <a:custGeom>
              <a:avLst/>
              <a:gdLst/>
              <a:ahLst/>
              <a:cxnLst/>
              <a:rect r="r" b="b" t="t" l="l"/>
              <a:pathLst>
                <a:path h="2154809" w="1795653">
                  <a:moveTo>
                    <a:pt x="0" y="0"/>
                  </a:moveTo>
                  <a:lnTo>
                    <a:pt x="1795653" y="0"/>
                  </a:lnTo>
                  <a:lnTo>
                    <a:pt x="1795653" y="2154809"/>
                  </a:lnTo>
                  <a:lnTo>
                    <a:pt x="0" y="2154809"/>
                  </a:lnTo>
                  <a:lnTo>
                    <a:pt x="0" y="0"/>
                  </a:lnTo>
                  <a:close/>
                </a:path>
              </a:pathLst>
            </a:custGeom>
            <a:blipFill>
              <a:blip r:embed="rId6"/>
              <a:stretch>
                <a:fillRect l="0" t="-235" r="0" b="-236"/>
              </a:stretch>
            </a:blipFill>
          </p:spPr>
        </p:sp>
      </p:grpSp>
      <p:sp>
        <p:nvSpPr>
          <p:cNvPr name="TextBox 19" id="19"/>
          <p:cNvSpPr txBox="true"/>
          <p:nvPr/>
        </p:nvSpPr>
        <p:spPr>
          <a:xfrm rot="0">
            <a:off x="2608212" y="6418361"/>
            <a:ext cx="3366939" cy="458837"/>
          </a:xfrm>
          <a:prstGeom prst="rect">
            <a:avLst/>
          </a:prstGeom>
        </p:spPr>
        <p:txBody>
          <a:bodyPr anchor="t" rtlCol="false" tIns="0" lIns="0" bIns="0" rIns="0">
            <a:spAutoFit/>
          </a:bodyPr>
          <a:lstStyle/>
          <a:p>
            <a:pPr algn="l">
              <a:lnSpc>
                <a:spcPts val="3312"/>
              </a:lnSpc>
            </a:pPr>
            <a:r>
              <a:rPr lang="en-US" sz="2625" b="true">
                <a:solidFill>
                  <a:srgbClr val="C2C4B5"/>
                </a:solidFill>
                <a:latin typeface="Arimo Bold"/>
                <a:ea typeface="Arimo Bold"/>
                <a:cs typeface="Arimo Bold"/>
                <a:sym typeface="Arimo Bold"/>
              </a:rPr>
              <a:t>Curiosity/Greed</a:t>
            </a:r>
          </a:p>
        </p:txBody>
      </p:sp>
      <p:sp>
        <p:nvSpPr>
          <p:cNvPr name="TextBox 20" id="20"/>
          <p:cNvSpPr txBox="true"/>
          <p:nvPr/>
        </p:nvSpPr>
        <p:spPr>
          <a:xfrm rot="0">
            <a:off x="2608212" y="6952952"/>
            <a:ext cx="7829550" cy="516731"/>
          </a:xfrm>
          <a:prstGeom prst="rect">
            <a:avLst/>
          </a:prstGeom>
        </p:spPr>
        <p:txBody>
          <a:bodyPr anchor="t" rtlCol="false" tIns="0" lIns="0" bIns="0" rIns="0">
            <a:spAutoFit/>
          </a:bodyPr>
          <a:lstStyle/>
          <a:p>
            <a:pPr algn="l">
              <a:lnSpc>
                <a:spcPts val="3374"/>
              </a:lnSpc>
            </a:pPr>
            <a:r>
              <a:rPr lang="en-US" sz="2062">
                <a:solidFill>
                  <a:srgbClr val="C2C4B5"/>
                </a:solidFill>
                <a:latin typeface="Bitter"/>
                <a:ea typeface="Bitter"/>
                <a:cs typeface="Bitter"/>
                <a:sym typeface="Bitter"/>
              </a:rPr>
              <a:t>"You've won a lottery," "Click here for shocking news."</a:t>
            </a:r>
          </a:p>
        </p:txBody>
      </p:sp>
      <p:grpSp>
        <p:nvGrpSpPr>
          <p:cNvPr name="Group 21" id="21"/>
          <p:cNvGrpSpPr>
            <a:grpSpLocks noChangeAspect="true"/>
          </p:cNvGrpSpPr>
          <p:nvPr/>
        </p:nvGrpSpPr>
        <p:grpSpPr>
          <a:xfrm rot="0">
            <a:off x="992238" y="7803356"/>
            <a:ext cx="1346746" cy="1616125"/>
            <a:chOff x="0" y="0"/>
            <a:chExt cx="1795662" cy="2154833"/>
          </a:xfrm>
        </p:grpSpPr>
        <p:sp>
          <p:nvSpPr>
            <p:cNvPr name="Freeform 22" id="22" descr="preencoded.png"/>
            <p:cNvSpPr/>
            <p:nvPr/>
          </p:nvSpPr>
          <p:spPr>
            <a:xfrm flipH="false" flipV="false" rot="0">
              <a:off x="0" y="0"/>
              <a:ext cx="1795653" cy="2154809"/>
            </a:xfrm>
            <a:custGeom>
              <a:avLst/>
              <a:gdLst/>
              <a:ahLst/>
              <a:cxnLst/>
              <a:rect r="r" b="b" t="t" l="l"/>
              <a:pathLst>
                <a:path h="2154809" w="1795653">
                  <a:moveTo>
                    <a:pt x="0" y="0"/>
                  </a:moveTo>
                  <a:lnTo>
                    <a:pt x="1795653" y="0"/>
                  </a:lnTo>
                  <a:lnTo>
                    <a:pt x="1795653" y="2154809"/>
                  </a:lnTo>
                  <a:lnTo>
                    <a:pt x="0" y="2154809"/>
                  </a:lnTo>
                  <a:lnTo>
                    <a:pt x="0" y="0"/>
                  </a:lnTo>
                  <a:close/>
                </a:path>
              </a:pathLst>
            </a:custGeom>
            <a:blipFill>
              <a:blip r:embed="rId7"/>
              <a:stretch>
                <a:fillRect l="0" t="-235" r="0" b="-236"/>
              </a:stretch>
            </a:blipFill>
          </p:spPr>
        </p:sp>
      </p:grpSp>
      <p:sp>
        <p:nvSpPr>
          <p:cNvPr name="TextBox 23" id="23"/>
          <p:cNvSpPr txBox="true"/>
          <p:nvPr/>
        </p:nvSpPr>
        <p:spPr>
          <a:xfrm rot="0">
            <a:off x="2608212" y="8034486"/>
            <a:ext cx="3366939" cy="458837"/>
          </a:xfrm>
          <a:prstGeom prst="rect">
            <a:avLst/>
          </a:prstGeom>
        </p:spPr>
        <p:txBody>
          <a:bodyPr anchor="t" rtlCol="false" tIns="0" lIns="0" bIns="0" rIns="0">
            <a:spAutoFit/>
          </a:bodyPr>
          <a:lstStyle/>
          <a:p>
            <a:pPr algn="l">
              <a:lnSpc>
                <a:spcPts val="3312"/>
              </a:lnSpc>
            </a:pPr>
            <a:r>
              <a:rPr lang="en-US" sz="2625" b="true">
                <a:solidFill>
                  <a:srgbClr val="C2C4B5"/>
                </a:solidFill>
                <a:latin typeface="Arimo Bold"/>
                <a:ea typeface="Arimo Bold"/>
                <a:cs typeface="Arimo Bold"/>
                <a:sym typeface="Arimo Bold"/>
              </a:rPr>
              <a:t>Familiarity/Trust</a:t>
            </a:r>
          </a:p>
        </p:txBody>
      </p:sp>
      <p:sp>
        <p:nvSpPr>
          <p:cNvPr name="TextBox 24" id="24"/>
          <p:cNvSpPr txBox="true"/>
          <p:nvPr/>
        </p:nvSpPr>
        <p:spPr>
          <a:xfrm rot="0">
            <a:off x="2608212" y="8569077"/>
            <a:ext cx="7829550" cy="516731"/>
          </a:xfrm>
          <a:prstGeom prst="rect">
            <a:avLst/>
          </a:prstGeom>
        </p:spPr>
        <p:txBody>
          <a:bodyPr anchor="t" rtlCol="false" tIns="0" lIns="0" bIns="0" rIns="0">
            <a:spAutoFit/>
          </a:bodyPr>
          <a:lstStyle/>
          <a:p>
            <a:pPr algn="l">
              <a:lnSpc>
                <a:spcPts val="3374"/>
              </a:lnSpc>
            </a:pPr>
            <a:r>
              <a:rPr lang="en-US" sz="2062">
                <a:solidFill>
                  <a:srgbClr val="C2C4B5"/>
                </a:solidFill>
                <a:latin typeface="Bitter"/>
                <a:ea typeface="Bitter"/>
                <a:cs typeface="Bitter"/>
                <a:sym typeface="Bitter"/>
              </a:rPr>
              <a:t>Impersonating a known colleague to request transfers.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p:spPr>
        </p:sp>
      </p:grpSp>
      <p:sp>
        <p:nvSpPr>
          <p:cNvPr name="TextBox 6" id="6"/>
          <p:cNvSpPr txBox="true"/>
          <p:nvPr/>
        </p:nvSpPr>
        <p:spPr>
          <a:xfrm rot="0">
            <a:off x="992237" y="1208688"/>
            <a:ext cx="9918650" cy="943124"/>
          </a:xfrm>
          <a:prstGeom prst="rect">
            <a:avLst/>
          </a:prstGeom>
        </p:spPr>
        <p:txBody>
          <a:bodyPr anchor="t" rtlCol="false" tIns="0" lIns="0" bIns="0" rIns="0">
            <a:spAutoFit/>
          </a:bodyPr>
          <a:lstStyle/>
          <a:p>
            <a:pPr algn="l">
              <a:lnSpc>
                <a:spcPts val="6937"/>
              </a:lnSpc>
            </a:pPr>
            <a:r>
              <a:rPr lang="en-US" sz="5562" b="true">
                <a:solidFill>
                  <a:srgbClr val="E1E5CD"/>
                </a:solidFill>
                <a:latin typeface="Arimo Bold"/>
                <a:ea typeface="Arimo Bold"/>
                <a:cs typeface="Arimo Bold"/>
                <a:sym typeface="Arimo Bold"/>
              </a:rPr>
              <a:t>Real-World Phishing Examples</a:t>
            </a:r>
          </a:p>
        </p:txBody>
      </p:sp>
      <p:sp>
        <p:nvSpPr>
          <p:cNvPr name="TextBox 7" id="7"/>
          <p:cNvSpPr txBox="true"/>
          <p:nvPr/>
        </p:nvSpPr>
        <p:spPr>
          <a:xfrm rot="0">
            <a:off x="992238" y="3546127"/>
            <a:ext cx="5903416" cy="481012"/>
          </a:xfrm>
          <a:prstGeom prst="rect">
            <a:avLst/>
          </a:prstGeom>
        </p:spPr>
        <p:txBody>
          <a:bodyPr anchor="t" rtlCol="false" tIns="0" lIns="0" bIns="0" rIns="0">
            <a:spAutoFit/>
          </a:bodyPr>
          <a:lstStyle/>
          <a:p>
            <a:pPr algn="l">
              <a:lnSpc>
                <a:spcPts val="3437"/>
              </a:lnSpc>
            </a:pPr>
            <a:r>
              <a:rPr lang="en-US" sz="2750" b="true">
                <a:solidFill>
                  <a:srgbClr val="E1E5CD"/>
                </a:solidFill>
                <a:latin typeface="Arimo Bold"/>
                <a:ea typeface="Arimo Bold"/>
                <a:cs typeface="Arimo Bold"/>
                <a:sym typeface="Arimo Bold"/>
              </a:rPr>
              <a:t>Microsoft 365 Credential Harvesting</a:t>
            </a:r>
          </a:p>
        </p:txBody>
      </p:sp>
      <p:sp>
        <p:nvSpPr>
          <p:cNvPr name="TextBox 8" id="8"/>
          <p:cNvSpPr txBox="true"/>
          <p:nvPr/>
        </p:nvSpPr>
        <p:spPr>
          <a:xfrm rot="0">
            <a:off x="992238" y="4669036"/>
            <a:ext cx="7805886" cy="1002506"/>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Attackers create fake login pages to steal corporate email credentials, a tactic that saw a 61% rise in 2023.</a:t>
            </a:r>
          </a:p>
        </p:txBody>
      </p:sp>
      <p:sp>
        <p:nvSpPr>
          <p:cNvPr name="TextBox 9" id="9"/>
          <p:cNvSpPr txBox="true"/>
          <p:nvPr/>
        </p:nvSpPr>
        <p:spPr>
          <a:xfrm rot="0">
            <a:off x="879193" y="5916960"/>
            <a:ext cx="3544044" cy="481012"/>
          </a:xfrm>
          <a:prstGeom prst="rect">
            <a:avLst/>
          </a:prstGeom>
        </p:spPr>
        <p:txBody>
          <a:bodyPr anchor="t" rtlCol="false" tIns="0" lIns="0" bIns="0" rIns="0">
            <a:spAutoFit/>
          </a:bodyPr>
          <a:lstStyle/>
          <a:p>
            <a:pPr algn="l">
              <a:lnSpc>
                <a:spcPts val="3437"/>
              </a:lnSpc>
            </a:pPr>
            <a:r>
              <a:rPr lang="en-US" sz="2750" b="true">
                <a:solidFill>
                  <a:srgbClr val="E1E5CD"/>
                </a:solidFill>
                <a:latin typeface="Arimo Bold"/>
                <a:ea typeface="Arimo Bold"/>
                <a:cs typeface="Arimo Bold"/>
                <a:sym typeface="Arimo Bold"/>
              </a:rPr>
              <a:t>W-2 Tax Scams</a:t>
            </a:r>
          </a:p>
        </p:txBody>
      </p:sp>
      <p:sp>
        <p:nvSpPr>
          <p:cNvPr name="TextBox 10" id="10"/>
          <p:cNvSpPr txBox="true"/>
          <p:nvPr/>
        </p:nvSpPr>
        <p:spPr>
          <a:xfrm rot="0">
            <a:off x="992238" y="6528993"/>
            <a:ext cx="7805886" cy="1002506"/>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Phishers impersonate executives to trick HR into sending employee W-2 forms, affecting thousands.</a:t>
            </a:r>
          </a:p>
        </p:txBody>
      </p:sp>
      <p:sp>
        <p:nvSpPr>
          <p:cNvPr name="TextBox 11" id="11"/>
          <p:cNvSpPr txBox="true"/>
          <p:nvPr/>
        </p:nvSpPr>
        <p:spPr>
          <a:xfrm rot="0">
            <a:off x="9499401" y="3546127"/>
            <a:ext cx="3544044" cy="481012"/>
          </a:xfrm>
          <a:prstGeom prst="rect">
            <a:avLst/>
          </a:prstGeom>
        </p:spPr>
        <p:txBody>
          <a:bodyPr anchor="t" rtlCol="false" tIns="0" lIns="0" bIns="0" rIns="0">
            <a:spAutoFit/>
          </a:bodyPr>
          <a:lstStyle/>
          <a:p>
            <a:pPr algn="l">
              <a:lnSpc>
                <a:spcPts val="3437"/>
              </a:lnSpc>
            </a:pPr>
            <a:r>
              <a:rPr lang="en-US" sz="2750" b="true">
                <a:solidFill>
                  <a:srgbClr val="E1E5CD"/>
                </a:solidFill>
                <a:latin typeface="Arimo Bold"/>
                <a:ea typeface="Arimo Bold"/>
                <a:cs typeface="Arimo Bold"/>
                <a:sym typeface="Arimo Bold"/>
              </a:rPr>
              <a:t>Gift Card Scams</a:t>
            </a:r>
          </a:p>
        </p:txBody>
      </p:sp>
      <p:sp>
        <p:nvSpPr>
          <p:cNvPr name="TextBox 12" id="12"/>
          <p:cNvSpPr txBox="true"/>
          <p:nvPr/>
        </p:nvSpPr>
        <p:spPr>
          <a:xfrm rot="0">
            <a:off x="9499401" y="4215408"/>
            <a:ext cx="7805886" cy="1456135"/>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Impersonators (often CEOs) email employees asking them to purchase gift cards for urgent, fake reasons, resulting in millions lost.</a:t>
            </a:r>
          </a:p>
        </p:txBody>
      </p:sp>
      <p:sp>
        <p:nvSpPr>
          <p:cNvPr name="TextBox 13" id="13"/>
          <p:cNvSpPr txBox="true"/>
          <p:nvPr/>
        </p:nvSpPr>
        <p:spPr>
          <a:xfrm rot="0">
            <a:off x="9499401" y="5916960"/>
            <a:ext cx="3788420" cy="481012"/>
          </a:xfrm>
          <a:prstGeom prst="rect">
            <a:avLst/>
          </a:prstGeom>
        </p:spPr>
        <p:txBody>
          <a:bodyPr anchor="t" rtlCol="false" tIns="0" lIns="0" bIns="0" rIns="0">
            <a:spAutoFit/>
          </a:bodyPr>
          <a:lstStyle/>
          <a:p>
            <a:pPr algn="l">
              <a:lnSpc>
                <a:spcPts val="3437"/>
              </a:lnSpc>
            </a:pPr>
            <a:r>
              <a:rPr lang="en-US" sz="2750" b="true">
                <a:solidFill>
                  <a:srgbClr val="E1E5CD"/>
                </a:solidFill>
                <a:latin typeface="Arimo Bold"/>
                <a:ea typeface="Arimo Bold"/>
                <a:cs typeface="Arimo Bold"/>
                <a:sym typeface="Arimo Bold"/>
              </a:rPr>
              <a:t>Invoice/Payment Fraud</a:t>
            </a:r>
          </a:p>
        </p:txBody>
      </p:sp>
      <p:sp>
        <p:nvSpPr>
          <p:cNvPr name="TextBox 14" id="14"/>
          <p:cNvSpPr txBox="true"/>
          <p:nvPr/>
        </p:nvSpPr>
        <p:spPr>
          <a:xfrm rot="0">
            <a:off x="9499401" y="6755807"/>
            <a:ext cx="7805886" cy="1456135"/>
          </a:xfrm>
          <a:prstGeom prst="rect">
            <a:avLst/>
          </a:prstGeom>
        </p:spPr>
        <p:txBody>
          <a:bodyPr anchor="t" rtlCol="false" tIns="0" lIns="0" bIns="0" rIns="0">
            <a:spAutoFit/>
          </a:bodyPr>
          <a:lstStyle/>
          <a:p>
            <a:pPr algn="l">
              <a:lnSpc>
                <a:spcPts val="3562"/>
              </a:lnSpc>
            </a:pPr>
            <a:r>
              <a:rPr lang="en-US" sz="2187">
                <a:solidFill>
                  <a:srgbClr val="C2C4B5"/>
                </a:solidFill>
                <a:latin typeface="Bitter"/>
                <a:ea typeface="Bitter"/>
                <a:cs typeface="Bitter"/>
                <a:sym typeface="Bitter"/>
              </a:rPr>
              <a:t>Attackers send fake invoices or alter legitimate banking details for vendor payments, with an average loss of $89,000 per incident.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p:spPr>
        </p:sp>
      </p:grpSp>
      <p:sp>
        <p:nvSpPr>
          <p:cNvPr name="TextBox 6" id="6"/>
          <p:cNvSpPr txBox="true"/>
          <p:nvPr/>
        </p:nvSpPr>
        <p:spPr>
          <a:xfrm rot="0">
            <a:off x="992238" y="737592"/>
            <a:ext cx="10425559" cy="845046"/>
          </a:xfrm>
          <a:prstGeom prst="rect">
            <a:avLst/>
          </a:prstGeom>
        </p:spPr>
        <p:txBody>
          <a:bodyPr anchor="t" rtlCol="false" tIns="0" lIns="0" bIns="0" rIns="0">
            <a:spAutoFit/>
          </a:bodyPr>
          <a:lstStyle/>
          <a:p>
            <a:pPr algn="l">
              <a:lnSpc>
                <a:spcPts val="6249"/>
              </a:lnSpc>
            </a:pPr>
            <a:r>
              <a:rPr lang="en-US" sz="4999" b="true">
                <a:solidFill>
                  <a:srgbClr val="E1E5CD"/>
                </a:solidFill>
                <a:latin typeface="Arimo Bold"/>
                <a:ea typeface="Arimo Bold"/>
                <a:cs typeface="Arimo Bold"/>
                <a:sym typeface="Arimo Bold"/>
              </a:rPr>
              <a:t>Best Practices &amp; Defense Strategies</a:t>
            </a:r>
          </a:p>
        </p:txBody>
      </p:sp>
      <p:grpSp>
        <p:nvGrpSpPr>
          <p:cNvPr name="Group 7" id="7"/>
          <p:cNvGrpSpPr>
            <a:grpSpLocks noChangeAspect="true"/>
          </p:cNvGrpSpPr>
          <p:nvPr/>
        </p:nvGrpSpPr>
        <p:grpSpPr>
          <a:xfrm rot="0">
            <a:off x="992238" y="2243696"/>
            <a:ext cx="765422" cy="765422"/>
            <a:chOff x="0" y="0"/>
            <a:chExt cx="1020563" cy="1020563"/>
          </a:xfrm>
        </p:grpSpPr>
        <p:sp>
          <p:nvSpPr>
            <p:cNvPr name="Freeform 8" id="8" descr="preencoded.png"/>
            <p:cNvSpPr/>
            <p:nvPr/>
          </p:nvSpPr>
          <p:spPr>
            <a:xfrm flipH="false" flipV="false" rot="0">
              <a:off x="0" y="0"/>
              <a:ext cx="1020572" cy="1020572"/>
            </a:xfrm>
            <a:custGeom>
              <a:avLst/>
              <a:gdLst/>
              <a:ahLst/>
              <a:cxnLst/>
              <a:rect r="r" b="b" t="t" l="l"/>
              <a:pathLst>
                <a:path h="1020572" w="1020572">
                  <a:moveTo>
                    <a:pt x="0" y="0"/>
                  </a:moveTo>
                  <a:lnTo>
                    <a:pt x="1020572" y="0"/>
                  </a:lnTo>
                  <a:lnTo>
                    <a:pt x="1020572" y="1020572"/>
                  </a:lnTo>
                  <a:lnTo>
                    <a:pt x="0" y="1020572"/>
                  </a:lnTo>
                  <a:lnTo>
                    <a:pt x="0" y="0"/>
                  </a:lnTo>
                  <a:close/>
                </a:path>
              </a:pathLst>
            </a:custGeom>
            <a:blipFill>
              <a:blip r:embed="rId3"/>
              <a:stretch>
                <a:fillRect l="0" t="0" r="0" b="0"/>
              </a:stretch>
            </a:blipFill>
          </p:spPr>
        </p:sp>
      </p:grpSp>
      <p:sp>
        <p:nvSpPr>
          <p:cNvPr name="TextBox 9" id="9"/>
          <p:cNvSpPr txBox="true"/>
          <p:nvPr/>
        </p:nvSpPr>
        <p:spPr>
          <a:xfrm rot="0">
            <a:off x="992238" y="3148756"/>
            <a:ext cx="3316338" cy="427136"/>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Verify Before You Click</a:t>
            </a:r>
          </a:p>
        </p:txBody>
      </p:sp>
      <p:sp>
        <p:nvSpPr>
          <p:cNvPr name="TextBox 10" id="10"/>
          <p:cNvSpPr txBox="true"/>
          <p:nvPr/>
        </p:nvSpPr>
        <p:spPr>
          <a:xfrm rot="0">
            <a:off x="992238" y="3976240"/>
            <a:ext cx="7992219" cy="484585"/>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Always double-check sender details, URLs, and context.</a:t>
            </a:r>
          </a:p>
        </p:txBody>
      </p:sp>
      <p:grpSp>
        <p:nvGrpSpPr>
          <p:cNvPr name="Group 11" id="11"/>
          <p:cNvGrpSpPr>
            <a:grpSpLocks noChangeAspect="true"/>
          </p:cNvGrpSpPr>
          <p:nvPr/>
        </p:nvGrpSpPr>
        <p:grpSpPr>
          <a:xfrm rot="0">
            <a:off x="9303395" y="2092970"/>
            <a:ext cx="765422" cy="765422"/>
            <a:chOff x="0" y="0"/>
            <a:chExt cx="1020563" cy="1020563"/>
          </a:xfrm>
        </p:grpSpPr>
        <p:sp>
          <p:nvSpPr>
            <p:cNvPr name="Freeform 12" id="12" descr="preencoded.png"/>
            <p:cNvSpPr/>
            <p:nvPr/>
          </p:nvSpPr>
          <p:spPr>
            <a:xfrm flipH="false" flipV="false" rot="0">
              <a:off x="0" y="0"/>
              <a:ext cx="1020572" cy="1020572"/>
            </a:xfrm>
            <a:custGeom>
              <a:avLst/>
              <a:gdLst/>
              <a:ahLst/>
              <a:cxnLst/>
              <a:rect r="r" b="b" t="t" l="l"/>
              <a:pathLst>
                <a:path h="1020572" w="1020572">
                  <a:moveTo>
                    <a:pt x="0" y="0"/>
                  </a:moveTo>
                  <a:lnTo>
                    <a:pt x="1020572" y="0"/>
                  </a:lnTo>
                  <a:lnTo>
                    <a:pt x="1020572" y="1020572"/>
                  </a:lnTo>
                  <a:lnTo>
                    <a:pt x="0" y="1020572"/>
                  </a:lnTo>
                  <a:lnTo>
                    <a:pt x="0" y="0"/>
                  </a:lnTo>
                  <a:close/>
                </a:path>
              </a:pathLst>
            </a:custGeom>
            <a:blipFill>
              <a:blip r:embed="rId4"/>
              <a:stretch>
                <a:fillRect l="0" t="0" r="0" b="0"/>
              </a:stretch>
            </a:blipFill>
          </p:spPr>
        </p:sp>
      </p:grpSp>
      <p:sp>
        <p:nvSpPr>
          <p:cNvPr name="TextBox 13" id="13"/>
          <p:cNvSpPr txBox="true"/>
          <p:nvPr/>
        </p:nvSpPr>
        <p:spPr>
          <a:xfrm rot="0">
            <a:off x="9303395" y="3148756"/>
            <a:ext cx="5043934" cy="427136"/>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Multi-Factor Authentication (MFA)</a:t>
            </a:r>
          </a:p>
        </p:txBody>
      </p:sp>
      <p:sp>
        <p:nvSpPr>
          <p:cNvPr name="TextBox 14" id="14"/>
          <p:cNvSpPr txBox="true"/>
          <p:nvPr/>
        </p:nvSpPr>
        <p:spPr>
          <a:xfrm rot="0">
            <a:off x="9266933" y="3976240"/>
            <a:ext cx="7992367" cy="484585"/>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Implement MFA on all accounts; it blocks over 99.9% of attacks.</a:t>
            </a:r>
          </a:p>
        </p:txBody>
      </p:sp>
      <p:grpSp>
        <p:nvGrpSpPr>
          <p:cNvPr name="Group 15" id="15"/>
          <p:cNvGrpSpPr>
            <a:grpSpLocks noChangeAspect="true"/>
          </p:cNvGrpSpPr>
          <p:nvPr/>
        </p:nvGrpSpPr>
        <p:grpSpPr>
          <a:xfrm rot="0">
            <a:off x="992238" y="4775150"/>
            <a:ext cx="765422" cy="765422"/>
            <a:chOff x="0" y="0"/>
            <a:chExt cx="1020563" cy="1020563"/>
          </a:xfrm>
        </p:grpSpPr>
        <p:sp>
          <p:nvSpPr>
            <p:cNvPr name="Freeform 16" id="16" descr="preencoded.png"/>
            <p:cNvSpPr/>
            <p:nvPr/>
          </p:nvSpPr>
          <p:spPr>
            <a:xfrm flipH="false" flipV="false" rot="0">
              <a:off x="0" y="0"/>
              <a:ext cx="1020572" cy="1020572"/>
            </a:xfrm>
            <a:custGeom>
              <a:avLst/>
              <a:gdLst/>
              <a:ahLst/>
              <a:cxnLst/>
              <a:rect r="r" b="b" t="t" l="l"/>
              <a:pathLst>
                <a:path h="1020572" w="1020572">
                  <a:moveTo>
                    <a:pt x="0" y="0"/>
                  </a:moveTo>
                  <a:lnTo>
                    <a:pt x="1020572" y="0"/>
                  </a:lnTo>
                  <a:lnTo>
                    <a:pt x="1020572" y="1020572"/>
                  </a:lnTo>
                  <a:lnTo>
                    <a:pt x="0" y="1020572"/>
                  </a:lnTo>
                  <a:lnTo>
                    <a:pt x="0" y="0"/>
                  </a:lnTo>
                  <a:close/>
                </a:path>
              </a:pathLst>
            </a:custGeom>
            <a:blipFill>
              <a:blip r:embed="rId5"/>
              <a:stretch>
                <a:fillRect l="0" t="0" r="0" b="0"/>
              </a:stretch>
            </a:blipFill>
          </p:spPr>
        </p:sp>
      </p:grpSp>
      <p:sp>
        <p:nvSpPr>
          <p:cNvPr name="TextBox 17" id="17"/>
          <p:cNvSpPr txBox="true"/>
          <p:nvPr/>
        </p:nvSpPr>
        <p:spPr>
          <a:xfrm rot="0">
            <a:off x="992238" y="5830937"/>
            <a:ext cx="3807321" cy="427136"/>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Strong, Unique Passwords</a:t>
            </a:r>
          </a:p>
        </p:txBody>
      </p:sp>
      <p:sp>
        <p:nvSpPr>
          <p:cNvPr name="TextBox 18" id="18"/>
          <p:cNvSpPr txBox="true"/>
          <p:nvPr/>
        </p:nvSpPr>
        <p:spPr>
          <a:xfrm rot="0">
            <a:off x="992238" y="6760740"/>
            <a:ext cx="7992219" cy="484585"/>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Use complex passwords and a reliable password manager.</a:t>
            </a:r>
          </a:p>
        </p:txBody>
      </p:sp>
      <p:grpSp>
        <p:nvGrpSpPr>
          <p:cNvPr name="Group 19" id="19"/>
          <p:cNvGrpSpPr>
            <a:grpSpLocks noChangeAspect="true"/>
          </p:cNvGrpSpPr>
          <p:nvPr/>
        </p:nvGrpSpPr>
        <p:grpSpPr>
          <a:xfrm rot="0">
            <a:off x="9303395" y="4775150"/>
            <a:ext cx="765422" cy="765422"/>
            <a:chOff x="0" y="0"/>
            <a:chExt cx="1020563" cy="1020563"/>
          </a:xfrm>
        </p:grpSpPr>
        <p:sp>
          <p:nvSpPr>
            <p:cNvPr name="Freeform 20" id="20" descr="preencoded.png"/>
            <p:cNvSpPr/>
            <p:nvPr/>
          </p:nvSpPr>
          <p:spPr>
            <a:xfrm flipH="false" flipV="false" rot="0">
              <a:off x="0" y="0"/>
              <a:ext cx="1020572" cy="1020572"/>
            </a:xfrm>
            <a:custGeom>
              <a:avLst/>
              <a:gdLst/>
              <a:ahLst/>
              <a:cxnLst/>
              <a:rect r="r" b="b" t="t" l="l"/>
              <a:pathLst>
                <a:path h="1020572" w="1020572">
                  <a:moveTo>
                    <a:pt x="0" y="0"/>
                  </a:moveTo>
                  <a:lnTo>
                    <a:pt x="1020572" y="0"/>
                  </a:lnTo>
                  <a:lnTo>
                    <a:pt x="1020572" y="1020572"/>
                  </a:lnTo>
                  <a:lnTo>
                    <a:pt x="0" y="1020572"/>
                  </a:lnTo>
                  <a:lnTo>
                    <a:pt x="0" y="0"/>
                  </a:lnTo>
                  <a:close/>
                </a:path>
              </a:pathLst>
            </a:custGeom>
            <a:blipFill>
              <a:blip r:embed="rId6"/>
              <a:stretch>
                <a:fillRect l="0" t="0" r="0" b="0"/>
              </a:stretch>
            </a:blipFill>
          </p:spPr>
        </p:sp>
      </p:grpSp>
      <p:sp>
        <p:nvSpPr>
          <p:cNvPr name="TextBox 21" id="21"/>
          <p:cNvSpPr txBox="true"/>
          <p:nvPr/>
        </p:nvSpPr>
        <p:spPr>
          <a:xfrm rot="0">
            <a:off x="9303395" y="5830937"/>
            <a:ext cx="3629471" cy="427136"/>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Report Suspicious Emails</a:t>
            </a:r>
          </a:p>
        </p:txBody>
      </p:sp>
      <p:sp>
        <p:nvSpPr>
          <p:cNvPr name="TextBox 22" id="22"/>
          <p:cNvSpPr txBox="true"/>
          <p:nvPr/>
        </p:nvSpPr>
        <p:spPr>
          <a:xfrm rot="0">
            <a:off x="9266933" y="6760740"/>
            <a:ext cx="7992367" cy="484585"/>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Use your company's designated phishing report button.</a:t>
            </a:r>
          </a:p>
        </p:txBody>
      </p:sp>
      <p:grpSp>
        <p:nvGrpSpPr>
          <p:cNvPr name="Group 23" id="23"/>
          <p:cNvGrpSpPr>
            <a:grpSpLocks noChangeAspect="true"/>
          </p:cNvGrpSpPr>
          <p:nvPr/>
        </p:nvGrpSpPr>
        <p:grpSpPr>
          <a:xfrm rot="0">
            <a:off x="992238" y="7457331"/>
            <a:ext cx="765422" cy="765422"/>
            <a:chOff x="0" y="0"/>
            <a:chExt cx="1020563" cy="1020563"/>
          </a:xfrm>
        </p:grpSpPr>
        <p:sp>
          <p:nvSpPr>
            <p:cNvPr name="Freeform 24" id="24" descr="preencoded.png"/>
            <p:cNvSpPr/>
            <p:nvPr/>
          </p:nvSpPr>
          <p:spPr>
            <a:xfrm flipH="false" flipV="false" rot="0">
              <a:off x="0" y="0"/>
              <a:ext cx="1020572" cy="1020572"/>
            </a:xfrm>
            <a:custGeom>
              <a:avLst/>
              <a:gdLst/>
              <a:ahLst/>
              <a:cxnLst/>
              <a:rect r="r" b="b" t="t" l="l"/>
              <a:pathLst>
                <a:path h="1020572" w="1020572">
                  <a:moveTo>
                    <a:pt x="0" y="0"/>
                  </a:moveTo>
                  <a:lnTo>
                    <a:pt x="1020572" y="0"/>
                  </a:lnTo>
                  <a:lnTo>
                    <a:pt x="1020572" y="1020572"/>
                  </a:lnTo>
                  <a:lnTo>
                    <a:pt x="0" y="1020572"/>
                  </a:lnTo>
                  <a:lnTo>
                    <a:pt x="0" y="0"/>
                  </a:lnTo>
                  <a:close/>
                </a:path>
              </a:pathLst>
            </a:custGeom>
            <a:blipFill>
              <a:blip r:embed="rId7"/>
              <a:stretch>
                <a:fillRect l="0" t="0" r="0" b="0"/>
              </a:stretch>
            </a:blipFill>
          </p:spPr>
        </p:sp>
      </p:grpSp>
      <p:sp>
        <p:nvSpPr>
          <p:cNvPr name="TextBox 25" id="25"/>
          <p:cNvSpPr txBox="true"/>
          <p:nvPr/>
        </p:nvSpPr>
        <p:spPr>
          <a:xfrm rot="0">
            <a:off x="992238" y="8513117"/>
            <a:ext cx="3518595" cy="427136"/>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Keep Software Updated</a:t>
            </a:r>
          </a:p>
        </p:txBody>
      </p:sp>
      <p:sp>
        <p:nvSpPr>
          <p:cNvPr name="TextBox 26" id="26"/>
          <p:cNvSpPr txBox="true"/>
          <p:nvPr/>
        </p:nvSpPr>
        <p:spPr>
          <a:xfrm rot="0">
            <a:off x="992238" y="9378404"/>
            <a:ext cx="7992219" cy="484585"/>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Patch operating systems and applications to fix vulnerabilities.</a:t>
            </a:r>
          </a:p>
        </p:txBody>
      </p:sp>
      <p:grpSp>
        <p:nvGrpSpPr>
          <p:cNvPr name="Group 27" id="27"/>
          <p:cNvGrpSpPr>
            <a:grpSpLocks noChangeAspect="true"/>
          </p:cNvGrpSpPr>
          <p:nvPr/>
        </p:nvGrpSpPr>
        <p:grpSpPr>
          <a:xfrm rot="0">
            <a:off x="9303395" y="7457331"/>
            <a:ext cx="765422" cy="765422"/>
            <a:chOff x="0" y="0"/>
            <a:chExt cx="1020563" cy="1020563"/>
          </a:xfrm>
        </p:grpSpPr>
        <p:sp>
          <p:nvSpPr>
            <p:cNvPr name="Freeform 28" id="28" descr="preencoded.png"/>
            <p:cNvSpPr/>
            <p:nvPr/>
          </p:nvSpPr>
          <p:spPr>
            <a:xfrm flipH="false" flipV="false" rot="0">
              <a:off x="0" y="0"/>
              <a:ext cx="1020572" cy="1020572"/>
            </a:xfrm>
            <a:custGeom>
              <a:avLst/>
              <a:gdLst/>
              <a:ahLst/>
              <a:cxnLst/>
              <a:rect r="r" b="b" t="t" l="l"/>
              <a:pathLst>
                <a:path h="1020572" w="1020572">
                  <a:moveTo>
                    <a:pt x="0" y="0"/>
                  </a:moveTo>
                  <a:lnTo>
                    <a:pt x="1020572" y="0"/>
                  </a:lnTo>
                  <a:lnTo>
                    <a:pt x="1020572" y="1020572"/>
                  </a:lnTo>
                  <a:lnTo>
                    <a:pt x="0" y="1020572"/>
                  </a:lnTo>
                  <a:lnTo>
                    <a:pt x="0" y="0"/>
                  </a:lnTo>
                  <a:close/>
                </a:path>
              </a:pathLst>
            </a:custGeom>
            <a:blipFill>
              <a:blip r:embed="rId8"/>
              <a:stretch>
                <a:fillRect l="0" t="0" r="0" b="0"/>
              </a:stretch>
            </a:blipFill>
          </p:spPr>
        </p:sp>
      </p:grpSp>
      <p:sp>
        <p:nvSpPr>
          <p:cNvPr name="TextBox 29" id="29"/>
          <p:cNvSpPr txBox="true"/>
          <p:nvPr/>
        </p:nvSpPr>
        <p:spPr>
          <a:xfrm rot="0">
            <a:off x="9303395" y="8513117"/>
            <a:ext cx="3189685" cy="427136"/>
          </a:xfrm>
          <a:prstGeom prst="rect">
            <a:avLst/>
          </a:prstGeom>
        </p:spPr>
        <p:txBody>
          <a:bodyPr anchor="t" rtlCol="false" tIns="0" lIns="0" bIns="0" rIns="0">
            <a:spAutoFit/>
          </a:bodyPr>
          <a:lstStyle/>
          <a:p>
            <a:pPr algn="l">
              <a:lnSpc>
                <a:spcPts val="3124"/>
              </a:lnSpc>
            </a:pPr>
            <a:r>
              <a:rPr lang="en-US" sz="2499" b="true">
                <a:solidFill>
                  <a:srgbClr val="C2C4B5"/>
                </a:solidFill>
                <a:latin typeface="Arimo Bold"/>
                <a:ea typeface="Arimo Bold"/>
                <a:cs typeface="Arimo Bold"/>
                <a:sym typeface="Arimo Bold"/>
              </a:rPr>
              <a:t>Think Before You Act</a:t>
            </a:r>
          </a:p>
        </p:txBody>
      </p:sp>
      <p:sp>
        <p:nvSpPr>
          <p:cNvPr name="TextBox 30" id="30"/>
          <p:cNvSpPr txBox="true"/>
          <p:nvPr/>
        </p:nvSpPr>
        <p:spPr>
          <a:xfrm rot="0">
            <a:off x="9303395" y="9378404"/>
            <a:ext cx="7992367" cy="484585"/>
          </a:xfrm>
          <a:prstGeom prst="rect">
            <a:avLst/>
          </a:prstGeom>
        </p:spPr>
        <p:txBody>
          <a:bodyPr anchor="t" rtlCol="false" tIns="0" lIns="0" bIns="0" rIns="0">
            <a:spAutoFit/>
          </a:bodyPr>
          <a:lstStyle/>
          <a:p>
            <a:pPr algn="l">
              <a:lnSpc>
                <a:spcPts val="3187"/>
              </a:lnSpc>
            </a:pPr>
            <a:r>
              <a:rPr lang="en-US" sz="2000">
                <a:solidFill>
                  <a:srgbClr val="C2C4B5"/>
                </a:solidFill>
                <a:latin typeface="Bitter"/>
                <a:ea typeface="Bitter"/>
                <a:cs typeface="Bitter"/>
                <a:sym typeface="Bitter"/>
              </a:rPr>
              <a:t>Pause and evaluate before responding to unusual requests.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B1012"/>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C1D1F"/>
            </a:solidFill>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42051" y="726133"/>
            <a:ext cx="9461896" cy="1541264"/>
          </a:xfrm>
          <a:prstGeom prst="rect">
            <a:avLst/>
          </a:prstGeom>
        </p:spPr>
        <p:txBody>
          <a:bodyPr anchor="t" rtlCol="false" tIns="0" lIns="0" bIns="0" rIns="0">
            <a:spAutoFit/>
          </a:bodyPr>
          <a:lstStyle/>
          <a:p>
            <a:pPr algn="l">
              <a:lnSpc>
                <a:spcPts val="5874"/>
              </a:lnSpc>
            </a:pPr>
            <a:r>
              <a:rPr lang="en-US" sz="4687" b="true">
                <a:solidFill>
                  <a:srgbClr val="E1E5CD"/>
                </a:solidFill>
                <a:latin typeface="Arimo Bold"/>
                <a:ea typeface="Arimo Bold"/>
                <a:cs typeface="Arimo Bold"/>
                <a:sym typeface="Arimo Bold"/>
              </a:rPr>
              <a:t>Interactive Quiz: Test Your Phishing IQ!</a:t>
            </a:r>
          </a:p>
        </p:txBody>
      </p:sp>
      <p:grpSp>
        <p:nvGrpSpPr>
          <p:cNvPr name="Group 9" id="9"/>
          <p:cNvGrpSpPr/>
          <p:nvPr/>
        </p:nvGrpSpPr>
        <p:grpSpPr>
          <a:xfrm rot="0">
            <a:off x="7842051" y="2625775"/>
            <a:ext cx="537716" cy="537716"/>
            <a:chOff x="0" y="0"/>
            <a:chExt cx="716955" cy="716955"/>
          </a:xfrm>
        </p:grpSpPr>
        <p:sp>
          <p:nvSpPr>
            <p:cNvPr name="Freeform 10" id="10"/>
            <p:cNvSpPr/>
            <p:nvPr/>
          </p:nvSpPr>
          <p:spPr>
            <a:xfrm flipH="false" flipV="false" rot="0">
              <a:off x="0" y="0"/>
              <a:ext cx="716915" cy="716915"/>
            </a:xfrm>
            <a:custGeom>
              <a:avLst/>
              <a:gdLst/>
              <a:ahLst/>
              <a:cxnLst/>
              <a:rect r="r" b="b" t="t" l="l"/>
              <a:pathLst>
                <a:path h="716915" w="716915">
                  <a:moveTo>
                    <a:pt x="0" y="47752"/>
                  </a:moveTo>
                  <a:cubicBezTo>
                    <a:pt x="0" y="21463"/>
                    <a:pt x="21463" y="0"/>
                    <a:pt x="47752" y="0"/>
                  </a:cubicBezTo>
                  <a:lnTo>
                    <a:pt x="669163" y="0"/>
                  </a:lnTo>
                  <a:cubicBezTo>
                    <a:pt x="695579" y="0"/>
                    <a:pt x="716915" y="21463"/>
                    <a:pt x="716915" y="47752"/>
                  </a:cubicBezTo>
                  <a:lnTo>
                    <a:pt x="716915" y="669163"/>
                  </a:lnTo>
                  <a:cubicBezTo>
                    <a:pt x="716915" y="695579"/>
                    <a:pt x="695452" y="716915"/>
                    <a:pt x="669163" y="716915"/>
                  </a:cubicBezTo>
                  <a:lnTo>
                    <a:pt x="47752" y="716915"/>
                  </a:lnTo>
                  <a:cubicBezTo>
                    <a:pt x="21463" y="716915"/>
                    <a:pt x="0" y="695579"/>
                    <a:pt x="0" y="669163"/>
                  </a:cubicBezTo>
                  <a:close/>
                </a:path>
              </a:pathLst>
            </a:custGeom>
            <a:solidFill>
              <a:srgbClr val="3B3C3E"/>
            </a:solidFill>
          </p:spPr>
        </p:sp>
      </p:grpSp>
      <p:sp>
        <p:nvSpPr>
          <p:cNvPr name="TextBox 11" id="11"/>
          <p:cNvSpPr txBox="true"/>
          <p:nvPr/>
        </p:nvSpPr>
        <p:spPr>
          <a:xfrm rot="0">
            <a:off x="7931646" y="2699073"/>
            <a:ext cx="358379" cy="419546"/>
          </a:xfrm>
          <a:prstGeom prst="rect">
            <a:avLst/>
          </a:prstGeom>
        </p:spPr>
        <p:txBody>
          <a:bodyPr anchor="t" rtlCol="false" tIns="0" lIns="0" bIns="0" rIns="0">
            <a:spAutoFit/>
          </a:bodyPr>
          <a:lstStyle/>
          <a:p>
            <a:pPr algn="ctr">
              <a:lnSpc>
                <a:spcPts val="2812"/>
              </a:lnSpc>
            </a:pPr>
            <a:r>
              <a:rPr lang="en-US" sz="2812" b="true">
                <a:solidFill>
                  <a:srgbClr val="C2C4B5"/>
                </a:solidFill>
                <a:latin typeface="Arimo Bold"/>
                <a:ea typeface="Arimo Bold"/>
                <a:cs typeface="Arimo Bold"/>
                <a:sym typeface="Arimo Bold"/>
              </a:rPr>
              <a:t>1</a:t>
            </a:r>
          </a:p>
        </p:txBody>
      </p:sp>
      <p:sp>
        <p:nvSpPr>
          <p:cNvPr name="TextBox 12" id="12"/>
          <p:cNvSpPr txBox="true"/>
          <p:nvPr/>
        </p:nvSpPr>
        <p:spPr>
          <a:xfrm rot="0">
            <a:off x="8618636" y="2669828"/>
            <a:ext cx="2987576" cy="411361"/>
          </a:xfrm>
          <a:prstGeom prst="rect">
            <a:avLst/>
          </a:prstGeom>
        </p:spPr>
        <p:txBody>
          <a:bodyPr anchor="t" rtlCol="false" tIns="0" lIns="0" bIns="0" rIns="0">
            <a:spAutoFit/>
          </a:bodyPr>
          <a:lstStyle/>
          <a:p>
            <a:pPr algn="l">
              <a:lnSpc>
                <a:spcPts val="2937"/>
              </a:lnSpc>
            </a:pPr>
            <a:r>
              <a:rPr lang="en-US" sz="2312" b="true">
                <a:solidFill>
                  <a:srgbClr val="C2C4B5"/>
                </a:solidFill>
                <a:latin typeface="Arimo Bold"/>
                <a:ea typeface="Arimo Bold"/>
                <a:cs typeface="Arimo Bold"/>
                <a:sym typeface="Arimo Bold"/>
              </a:rPr>
              <a:t>Scenario 1</a:t>
            </a:r>
          </a:p>
        </p:txBody>
      </p:sp>
      <p:sp>
        <p:nvSpPr>
          <p:cNvPr name="TextBox 13" id="13"/>
          <p:cNvSpPr txBox="true"/>
          <p:nvPr/>
        </p:nvSpPr>
        <p:spPr>
          <a:xfrm rot="0">
            <a:off x="8618636" y="3138785"/>
            <a:ext cx="8685311" cy="850404"/>
          </a:xfrm>
          <a:prstGeom prst="rect">
            <a:avLst/>
          </a:prstGeom>
        </p:spPr>
        <p:txBody>
          <a:bodyPr anchor="t" rtlCol="false" tIns="0" lIns="0" bIns="0" rIns="0">
            <a:spAutoFit/>
          </a:bodyPr>
          <a:lstStyle/>
          <a:p>
            <a:pPr algn="l">
              <a:lnSpc>
                <a:spcPts val="3000"/>
              </a:lnSpc>
            </a:pPr>
            <a:r>
              <a:rPr lang="en-US" sz="1874">
                <a:solidFill>
                  <a:srgbClr val="C2C4B5"/>
                </a:solidFill>
                <a:latin typeface="Bitter"/>
                <a:ea typeface="Bitter"/>
                <a:cs typeface="Bitter"/>
                <a:sym typeface="Bitter"/>
              </a:rPr>
              <a:t>Identify which email is a phishing attempt based on the "From" address and urgency.</a:t>
            </a:r>
          </a:p>
        </p:txBody>
      </p:sp>
      <p:grpSp>
        <p:nvGrpSpPr>
          <p:cNvPr name="Group 14" id="14"/>
          <p:cNvGrpSpPr/>
          <p:nvPr/>
        </p:nvGrpSpPr>
        <p:grpSpPr>
          <a:xfrm rot="0">
            <a:off x="7842051" y="4467076"/>
            <a:ext cx="537716" cy="537716"/>
            <a:chOff x="0" y="0"/>
            <a:chExt cx="716955" cy="716955"/>
          </a:xfrm>
        </p:grpSpPr>
        <p:sp>
          <p:nvSpPr>
            <p:cNvPr name="Freeform 15" id="15"/>
            <p:cNvSpPr/>
            <p:nvPr/>
          </p:nvSpPr>
          <p:spPr>
            <a:xfrm flipH="false" flipV="false" rot="0">
              <a:off x="0" y="0"/>
              <a:ext cx="716915" cy="716915"/>
            </a:xfrm>
            <a:custGeom>
              <a:avLst/>
              <a:gdLst/>
              <a:ahLst/>
              <a:cxnLst/>
              <a:rect r="r" b="b" t="t" l="l"/>
              <a:pathLst>
                <a:path h="716915" w="716915">
                  <a:moveTo>
                    <a:pt x="0" y="47752"/>
                  </a:moveTo>
                  <a:cubicBezTo>
                    <a:pt x="0" y="21463"/>
                    <a:pt x="21463" y="0"/>
                    <a:pt x="47752" y="0"/>
                  </a:cubicBezTo>
                  <a:lnTo>
                    <a:pt x="669163" y="0"/>
                  </a:lnTo>
                  <a:cubicBezTo>
                    <a:pt x="695579" y="0"/>
                    <a:pt x="716915" y="21463"/>
                    <a:pt x="716915" y="47752"/>
                  </a:cubicBezTo>
                  <a:lnTo>
                    <a:pt x="716915" y="669163"/>
                  </a:lnTo>
                  <a:cubicBezTo>
                    <a:pt x="716915" y="695579"/>
                    <a:pt x="695452" y="716915"/>
                    <a:pt x="669163" y="716915"/>
                  </a:cubicBezTo>
                  <a:lnTo>
                    <a:pt x="47752" y="716915"/>
                  </a:lnTo>
                  <a:cubicBezTo>
                    <a:pt x="21463" y="716915"/>
                    <a:pt x="0" y="695579"/>
                    <a:pt x="0" y="669163"/>
                  </a:cubicBezTo>
                  <a:close/>
                </a:path>
              </a:pathLst>
            </a:custGeom>
            <a:solidFill>
              <a:srgbClr val="3B3C3E"/>
            </a:solidFill>
          </p:spPr>
        </p:sp>
      </p:grpSp>
      <p:sp>
        <p:nvSpPr>
          <p:cNvPr name="TextBox 16" id="16"/>
          <p:cNvSpPr txBox="true"/>
          <p:nvPr/>
        </p:nvSpPr>
        <p:spPr>
          <a:xfrm rot="0">
            <a:off x="7931646" y="4540374"/>
            <a:ext cx="358379" cy="419546"/>
          </a:xfrm>
          <a:prstGeom prst="rect">
            <a:avLst/>
          </a:prstGeom>
        </p:spPr>
        <p:txBody>
          <a:bodyPr anchor="t" rtlCol="false" tIns="0" lIns="0" bIns="0" rIns="0">
            <a:spAutoFit/>
          </a:bodyPr>
          <a:lstStyle/>
          <a:p>
            <a:pPr algn="ctr">
              <a:lnSpc>
                <a:spcPts val="2812"/>
              </a:lnSpc>
            </a:pPr>
            <a:r>
              <a:rPr lang="en-US" sz="2812" b="true">
                <a:solidFill>
                  <a:srgbClr val="C2C4B5"/>
                </a:solidFill>
                <a:latin typeface="Arimo Bold"/>
                <a:ea typeface="Arimo Bold"/>
                <a:cs typeface="Arimo Bold"/>
                <a:sym typeface="Arimo Bold"/>
              </a:rPr>
              <a:t>2</a:t>
            </a:r>
          </a:p>
        </p:txBody>
      </p:sp>
      <p:sp>
        <p:nvSpPr>
          <p:cNvPr name="TextBox 17" id="17"/>
          <p:cNvSpPr txBox="true"/>
          <p:nvPr/>
        </p:nvSpPr>
        <p:spPr>
          <a:xfrm rot="0">
            <a:off x="8618636" y="4511129"/>
            <a:ext cx="2987576" cy="411361"/>
          </a:xfrm>
          <a:prstGeom prst="rect">
            <a:avLst/>
          </a:prstGeom>
        </p:spPr>
        <p:txBody>
          <a:bodyPr anchor="t" rtlCol="false" tIns="0" lIns="0" bIns="0" rIns="0">
            <a:spAutoFit/>
          </a:bodyPr>
          <a:lstStyle/>
          <a:p>
            <a:pPr algn="l">
              <a:lnSpc>
                <a:spcPts val="2937"/>
              </a:lnSpc>
            </a:pPr>
            <a:r>
              <a:rPr lang="en-US" sz="2312" b="true">
                <a:solidFill>
                  <a:srgbClr val="C2C4B5"/>
                </a:solidFill>
                <a:latin typeface="Arimo Bold"/>
                <a:ea typeface="Arimo Bold"/>
                <a:cs typeface="Arimo Bold"/>
                <a:sym typeface="Arimo Bold"/>
              </a:rPr>
              <a:t>Scenario 2</a:t>
            </a:r>
          </a:p>
        </p:txBody>
      </p:sp>
      <p:sp>
        <p:nvSpPr>
          <p:cNvPr name="TextBox 18" id="18"/>
          <p:cNvSpPr txBox="true"/>
          <p:nvPr/>
        </p:nvSpPr>
        <p:spPr>
          <a:xfrm rot="0">
            <a:off x="8618636" y="4980086"/>
            <a:ext cx="8685311" cy="850404"/>
          </a:xfrm>
          <a:prstGeom prst="rect">
            <a:avLst/>
          </a:prstGeom>
        </p:spPr>
        <p:txBody>
          <a:bodyPr anchor="t" rtlCol="false" tIns="0" lIns="0" bIns="0" rIns="0">
            <a:spAutoFit/>
          </a:bodyPr>
          <a:lstStyle/>
          <a:p>
            <a:pPr algn="l">
              <a:lnSpc>
                <a:spcPts val="3000"/>
              </a:lnSpc>
            </a:pPr>
            <a:r>
              <a:rPr lang="en-US" sz="1874">
                <a:solidFill>
                  <a:srgbClr val="C2C4B5"/>
                </a:solidFill>
                <a:latin typeface="Bitter"/>
                <a:ea typeface="Bitter"/>
                <a:cs typeface="Bitter"/>
                <a:sym typeface="Bitter"/>
              </a:rPr>
              <a:t>Determine if a website is fake by examining its URL and security indicators (HTTP/HTTPS).</a:t>
            </a:r>
          </a:p>
        </p:txBody>
      </p:sp>
      <p:grpSp>
        <p:nvGrpSpPr>
          <p:cNvPr name="Group 19" id="19"/>
          <p:cNvGrpSpPr/>
          <p:nvPr/>
        </p:nvGrpSpPr>
        <p:grpSpPr>
          <a:xfrm rot="0">
            <a:off x="7842051" y="6308377"/>
            <a:ext cx="537716" cy="537716"/>
            <a:chOff x="0" y="0"/>
            <a:chExt cx="716955" cy="716955"/>
          </a:xfrm>
        </p:grpSpPr>
        <p:sp>
          <p:nvSpPr>
            <p:cNvPr name="Freeform 20" id="20"/>
            <p:cNvSpPr/>
            <p:nvPr/>
          </p:nvSpPr>
          <p:spPr>
            <a:xfrm flipH="false" flipV="false" rot="0">
              <a:off x="0" y="0"/>
              <a:ext cx="716915" cy="716915"/>
            </a:xfrm>
            <a:custGeom>
              <a:avLst/>
              <a:gdLst/>
              <a:ahLst/>
              <a:cxnLst/>
              <a:rect r="r" b="b" t="t" l="l"/>
              <a:pathLst>
                <a:path h="716915" w="716915">
                  <a:moveTo>
                    <a:pt x="0" y="47752"/>
                  </a:moveTo>
                  <a:cubicBezTo>
                    <a:pt x="0" y="21463"/>
                    <a:pt x="21463" y="0"/>
                    <a:pt x="47752" y="0"/>
                  </a:cubicBezTo>
                  <a:lnTo>
                    <a:pt x="669163" y="0"/>
                  </a:lnTo>
                  <a:cubicBezTo>
                    <a:pt x="695579" y="0"/>
                    <a:pt x="716915" y="21463"/>
                    <a:pt x="716915" y="47752"/>
                  </a:cubicBezTo>
                  <a:lnTo>
                    <a:pt x="716915" y="669163"/>
                  </a:lnTo>
                  <a:cubicBezTo>
                    <a:pt x="716915" y="695579"/>
                    <a:pt x="695452" y="716915"/>
                    <a:pt x="669163" y="716915"/>
                  </a:cubicBezTo>
                  <a:lnTo>
                    <a:pt x="47752" y="716915"/>
                  </a:lnTo>
                  <a:cubicBezTo>
                    <a:pt x="21463" y="716915"/>
                    <a:pt x="0" y="695579"/>
                    <a:pt x="0" y="669163"/>
                  </a:cubicBezTo>
                  <a:close/>
                </a:path>
              </a:pathLst>
            </a:custGeom>
            <a:solidFill>
              <a:srgbClr val="3B3C3E"/>
            </a:solidFill>
          </p:spPr>
        </p:sp>
      </p:grpSp>
      <p:sp>
        <p:nvSpPr>
          <p:cNvPr name="TextBox 21" id="21"/>
          <p:cNvSpPr txBox="true"/>
          <p:nvPr/>
        </p:nvSpPr>
        <p:spPr>
          <a:xfrm rot="0">
            <a:off x="7931646" y="6381675"/>
            <a:ext cx="358379" cy="419546"/>
          </a:xfrm>
          <a:prstGeom prst="rect">
            <a:avLst/>
          </a:prstGeom>
        </p:spPr>
        <p:txBody>
          <a:bodyPr anchor="t" rtlCol="false" tIns="0" lIns="0" bIns="0" rIns="0">
            <a:spAutoFit/>
          </a:bodyPr>
          <a:lstStyle/>
          <a:p>
            <a:pPr algn="ctr">
              <a:lnSpc>
                <a:spcPts val="2812"/>
              </a:lnSpc>
            </a:pPr>
            <a:r>
              <a:rPr lang="en-US" sz="2812" b="true">
                <a:solidFill>
                  <a:srgbClr val="C2C4B5"/>
                </a:solidFill>
                <a:latin typeface="Arimo Bold"/>
                <a:ea typeface="Arimo Bold"/>
                <a:cs typeface="Arimo Bold"/>
                <a:sym typeface="Arimo Bold"/>
              </a:rPr>
              <a:t>3</a:t>
            </a:r>
          </a:p>
        </p:txBody>
      </p:sp>
      <p:sp>
        <p:nvSpPr>
          <p:cNvPr name="TextBox 22" id="22"/>
          <p:cNvSpPr txBox="true"/>
          <p:nvPr/>
        </p:nvSpPr>
        <p:spPr>
          <a:xfrm rot="0">
            <a:off x="8618636" y="6352431"/>
            <a:ext cx="2987576" cy="411361"/>
          </a:xfrm>
          <a:prstGeom prst="rect">
            <a:avLst/>
          </a:prstGeom>
        </p:spPr>
        <p:txBody>
          <a:bodyPr anchor="t" rtlCol="false" tIns="0" lIns="0" bIns="0" rIns="0">
            <a:spAutoFit/>
          </a:bodyPr>
          <a:lstStyle/>
          <a:p>
            <a:pPr algn="l">
              <a:lnSpc>
                <a:spcPts val="2937"/>
              </a:lnSpc>
            </a:pPr>
            <a:r>
              <a:rPr lang="en-US" sz="2312" b="true">
                <a:solidFill>
                  <a:srgbClr val="C2C4B5"/>
                </a:solidFill>
                <a:latin typeface="Arimo Bold"/>
                <a:ea typeface="Arimo Bold"/>
                <a:cs typeface="Arimo Bold"/>
                <a:sym typeface="Arimo Bold"/>
              </a:rPr>
              <a:t>Scenario 3</a:t>
            </a:r>
          </a:p>
        </p:txBody>
      </p:sp>
      <p:sp>
        <p:nvSpPr>
          <p:cNvPr name="TextBox 23" id="23"/>
          <p:cNvSpPr txBox="true"/>
          <p:nvPr/>
        </p:nvSpPr>
        <p:spPr>
          <a:xfrm rot="0">
            <a:off x="8618636" y="6821389"/>
            <a:ext cx="8685311" cy="850404"/>
          </a:xfrm>
          <a:prstGeom prst="rect">
            <a:avLst/>
          </a:prstGeom>
        </p:spPr>
        <p:txBody>
          <a:bodyPr anchor="t" rtlCol="false" tIns="0" lIns="0" bIns="0" rIns="0">
            <a:spAutoFit/>
          </a:bodyPr>
          <a:lstStyle/>
          <a:p>
            <a:pPr algn="l">
              <a:lnSpc>
                <a:spcPts val="3000"/>
              </a:lnSpc>
            </a:pPr>
            <a:r>
              <a:rPr lang="en-US" sz="1874">
                <a:solidFill>
                  <a:srgbClr val="C2C4B5"/>
                </a:solidFill>
                <a:latin typeface="Bitter"/>
                <a:ea typeface="Bitter"/>
                <a:cs typeface="Bitter"/>
                <a:sym typeface="Bitter"/>
              </a:rPr>
              <a:t>Recognize the social engineering tactic used in a given example (e.g., urgency, authority).</a:t>
            </a:r>
          </a:p>
        </p:txBody>
      </p:sp>
      <p:grpSp>
        <p:nvGrpSpPr>
          <p:cNvPr name="Group 24" id="24"/>
          <p:cNvGrpSpPr/>
          <p:nvPr/>
        </p:nvGrpSpPr>
        <p:grpSpPr>
          <a:xfrm rot="0">
            <a:off x="7842051" y="8149679"/>
            <a:ext cx="537716" cy="537716"/>
            <a:chOff x="0" y="0"/>
            <a:chExt cx="716955" cy="716955"/>
          </a:xfrm>
        </p:grpSpPr>
        <p:sp>
          <p:nvSpPr>
            <p:cNvPr name="Freeform 25" id="25"/>
            <p:cNvSpPr/>
            <p:nvPr/>
          </p:nvSpPr>
          <p:spPr>
            <a:xfrm flipH="false" flipV="false" rot="0">
              <a:off x="0" y="0"/>
              <a:ext cx="716915" cy="716915"/>
            </a:xfrm>
            <a:custGeom>
              <a:avLst/>
              <a:gdLst/>
              <a:ahLst/>
              <a:cxnLst/>
              <a:rect r="r" b="b" t="t" l="l"/>
              <a:pathLst>
                <a:path h="716915" w="716915">
                  <a:moveTo>
                    <a:pt x="0" y="47752"/>
                  </a:moveTo>
                  <a:cubicBezTo>
                    <a:pt x="0" y="21463"/>
                    <a:pt x="21463" y="0"/>
                    <a:pt x="47752" y="0"/>
                  </a:cubicBezTo>
                  <a:lnTo>
                    <a:pt x="669163" y="0"/>
                  </a:lnTo>
                  <a:cubicBezTo>
                    <a:pt x="695579" y="0"/>
                    <a:pt x="716915" y="21463"/>
                    <a:pt x="716915" y="47752"/>
                  </a:cubicBezTo>
                  <a:lnTo>
                    <a:pt x="716915" y="669163"/>
                  </a:lnTo>
                  <a:cubicBezTo>
                    <a:pt x="716915" y="695579"/>
                    <a:pt x="695452" y="716915"/>
                    <a:pt x="669163" y="716915"/>
                  </a:cubicBezTo>
                  <a:lnTo>
                    <a:pt x="47752" y="716915"/>
                  </a:lnTo>
                  <a:cubicBezTo>
                    <a:pt x="21463" y="716915"/>
                    <a:pt x="0" y="695579"/>
                    <a:pt x="0" y="669163"/>
                  </a:cubicBezTo>
                  <a:close/>
                </a:path>
              </a:pathLst>
            </a:custGeom>
            <a:solidFill>
              <a:srgbClr val="3B3C3E"/>
            </a:solidFill>
          </p:spPr>
        </p:sp>
      </p:grpSp>
      <p:sp>
        <p:nvSpPr>
          <p:cNvPr name="TextBox 26" id="26"/>
          <p:cNvSpPr txBox="true"/>
          <p:nvPr/>
        </p:nvSpPr>
        <p:spPr>
          <a:xfrm rot="0">
            <a:off x="7931646" y="8222977"/>
            <a:ext cx="358379" cy="419546"/>
          </a:xfrm>
          <a:prstGeom prst="rect">
            <a:avLst/>
          </a:prstGeom>
        </p:spPr>
        <p:txBody>
          <a:bodyPr anchor="t" rtlCol="false" tIns="0" lIns="0" bIns="0" rIns="0">
            <a:spAutoFit/>
          </a:bodyPr>
          <a:lstStyle/>
          <a:p>
            <a:pPr algn="ctr">
              <a:lnSpc>
                <a:spcPts val="2812"/>
              </a:lnSpc>
            </a:pPr>
            <a:r>
              <a:rPr lang="en-US" sz="2812" b="true">
                <a:solidFill>
                  <a:srgbClr val="C2C4B5"/>
                </a:solidFill>
                <a:latin typeface="Arimo Bold"/>
                <a:ea typeface="Arimo Bold"/>
                <a:cs typeface="Arimo Bold"/>
                <a:sym typeface="Arimo Bold"/>
              </a:rPr>
              <a:t>4</a:t>
            </a:r>
          </a:p>
        </p:txBody>
      </p:sp>
      <p:sp>
        <p:nvSpPr>
          <p:cNvPr name="TextBox 27" id="27"/>
          <p:cNvSpPr txBox="true"/>
          <p:nvPr/>
        </p:nvSpPr>
        <p:spPr>
          <a:xfrm rot="0">
            <a:off x="8618636" y="8193732"/>
            <a:ext cx="2987576" cy="411361"/>
          </a:xfrm>
          <a:prstGeom prst="rect">
            <a:avLst/>
          </a:prstGeom>
        </p:spPr>
        <p:txBody>
          <a:bodyPr anchor="t" rtlCol="false" tIns="0" lIns="0" bIns="0" rIns="0">
            <a:spAutoFit/>
          </a:bodyPr>
          <a:lstStyle/>
          <a:p>
            <a:pPr algn="l">
              <a:lnSpc>
                <a:spcPts val="2937"/>
              </a:lnSpc>
            </a:pPr>
            <a:r>
              <a:rPr lang="en-US" sz="2312" b="true">
                <a:solidFill>
                  <a:srgbClr val="C2C4B5"/>
                </a:solidFill>
                <a:latin typeface="Arimo Bold"/>
                <a:ea typeface="Arimo Bold"/>
                <a:cs typeface="Arimo Bold"/>
                <a:sym typeface="Arimo Bold"/>
              </a:rPr>
              <a:t>Question</a:t>
            </a:r>
          </a:p>
        </p:txBody>
      </p:sp>
      <p:sp>
        <p:nvSpPr>
          <p:cNvPr name="TextBox 28" id="28"/>
          <p:cNvSpPr txBox="true"/>
          <p:nvPr/>
        </p:nvSpPr>
        <p:spPr>
          <a:xfrm rot="0">
            <a:off x="8618636" y="8662690"/>
            <a:ext cx="8685311" cy="850404"/>
          </a:xfrm>
          <a:prstGeom prst="rect">
            <a:avLst/>
          </a:prstGeom>
        </p:spPr>
        <p:txBody>
          <a:bodyPr anchor="t" rtlCol="false" tIns="0" lIns="0" bIns="0" rIns="0">
            <a:spAutoFit/>
          </a:bodyPr>
          <a:lstStyle/>
          <a:p>
            <a:pPr algn="l">
              <a:lnSpc>
                <a:spcPts val="3000"/>
              </a:lnSpc>
            </a:pPr>
            <a:r>
              <a:rPr lang="en-US" sz="1874">
                <a:solidFill>
                  <a:srgbClr val="C2C4B5"/>
                </a:solidFill>
                <a:latin typeface="Bitter"/>
                <a:ea typeface="Bitter"/>
                <a:cs typeface="Bitter"/>
                <a:sym typeface="Bitter"/>
              </a:rPr>
              <a:t>What is the most critical step to take if you receive a suspicious email? (A. Delete it, B. Reply and ask, C. Report it to IT, D. Click the link).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DAGsAzKWCrE</dc:identifier>
  <dcterms:modified xsi:type="dcterms:W3CDTF">2011-08-01T06:04:30Z</dcterms:modified>
  <cp:revision>1</cp:revision>
  <dc:title>Phishing-Awareness-Training-Safeguarding-Your-Digital-Life (1).pptx</dc:title>
</cp:coreProperties>
</file>